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8" r:id="rId23"/>
    <p:sldId id="279" r:id="rId24"/>
    <p:sldId id="280" r:id="rId25"/>
    <p:sldId id="281" r:id="rId26"/>
    <p:sldId id="282" r:id="rId27"/>
    <p:sldId id="277" r:id="rId28"/>
  </p:sldIdLst>
  <p:sldSz cx="12192000" cy="6858000"/>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audio1.wav>
</file>

<file path=ppt/media/audio2.wav>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ru-RU" smtClean="0"/>
              <a:t>Образец заголовка</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2465502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5237E17A-A600-48EB-971D-0127EFAD0783}" type="datetimeFigureOut">
              <a:rPr lang="uk-UA" smtClean="0"/>
              <a:t>31.12.2023</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1257209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ru-RU" smtClean="0"/>
              <a:t>Образец заголовка</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4"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42091867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ru-RU" smtClean="0"/>
              <a:t>Образец заголовка</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ru-RU" smtClean="0"/>
              <a:t>Образец текста</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4"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889583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24566295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smtClean="0"/>
              <a:t>Образец заголовка</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4"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21503707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smtClean="0"/>
              <a:t>Образец заголовка</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4"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37181985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nchorCtr="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314662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4103212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2661004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185704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5237E17A-A600-48EB-971D-0127EFAD0783}" type="datetimeFigureOut">
              <a:rPr lang="uk-UA" smtClean="0"/>
              <a:t>31.12.2023</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442017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5237E17A-A600-48EB-971D-0127EFAD0783}" type="datetimeFigureOut">
              <a:rPr lang="uk-UA" smtClean="0"/>
              <a:t>31.12.2023</a:t>
            </a:fld>
            <a:endParaRPr lang="uk-UA"/>
          </a:p>
        </p:txBody>
      </p:sp>
      <p:sp>
        <p:nvSpPr>
          <p:cNvPr id="8" name="Footer Placeholder 7"/>
          <p:cNvSpPr>
            <a:spLocks noGrp="1"/>
          </p:cNvSpPr>
          <p:nvPr>
            <p:ph type="ftr" sz="quarter" idx="11"/>
          </p:nvPr>
        </p:nvSpPr>
        <p:spPr/>
        <p:txBody>
          <a:bodyPr/>
          <a:lstStyle/>
          <a:p>
            <a:endParaRPr lang="uk-UA"/>
          </a:p>
        </p:txBody>
      </p:sp>
      <p:sp>
        <p:nvSpPr>
          <p:cNvPr id="9" name="Slide Number Placeholder 8"/>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3342226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7" name="Date Placeholder 2"/>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3"/>
          <p:cNvSpPr>
            <a:spLocks noGrp="1"/>
          </p:cNvSpPr>
          <p:nvPr>
            <p:ph type="ftr" sz="quarter" idx="11"/>
          </p:nvPr>
        </p:nvSpPr>
        <p:spPr/>
        <p:txBody>
          <a:bodyPr/>
          <a:lstStyle/>
          <a:p>
            <a:endParaRPr lang="uk-UA"/>
          </a:p>
        </p:txBody>
      </p:sp>
      <p:sp>
        <p:nvSpPr>
          <p:cNvPr id="6" name="Slide Number Placeholder 4"/>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19196248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2"/>
          <p:cNvSpPr>
            <a:spLocks noGrp="1"/>
          </p:cNvSpPr>
          <p:nvPr>
            <p:ph type="ftr" sz="quarter" idx="11"/>
          </p:nvPr>
        </p:nvSpPr>
        <p:spPr/>
        <p:txBody>
          <a:bodyPr/>
          <a:lstStyle/>
          <a:p>
            <a:endParaRPr lang="uk-UA"/>
          </a:p>
        </p:txBody>
      </p:sp>
      <p:sp>
        <p:nvSpPr>
          <p:cNvPr id="6" name="Slide Number Placeholder 3"/>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302901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ru-RU" smtClean="0"/>
              <a:t>Образец заголовка</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7" name="Date Placeholder 4"/>
          <p:cNvSpPr>
            <a:spLocks noGrp="1"/>
          </p:cNvSpPr>
          <p:nvPr>
            <p:ph type="dt" sz="half" idx="10"/>
          </p:nvPr>
        </p:nvSpPr>
        <p:spPr/>
        <p:txBody>
          <a:bodyPr/>
          <a:lstStyle/>
          <a:p>
            <a:fld id="{5237E17A-A600-48EB-971D-0127EFAD0783}" type="datetimeFigureOut">
              <a:rPr lang="uk-UA" smtClean="0"/>
              <a:t>31.12.2023</a:t>
            </a:fld>
            <a:endParaRPr lang="uk-UA"/>
          </a:p>
        </p:txBody>
      </p:sp>
      <p:sp>
        <p:nvSpPr>
          <p:cNvPr id="5" name="Footer Placeholder 5"/>
          <p:cNvSpPr>
            <a:spLocks noGrp="1"/>
          </p:cNvSpPr>
          <p:nvPr>
            <p:ph type="ftr" sz="quarter" idx="11"/>
          </p:nvPr>
        </p:nvSpPr>
        <p:spPr/>
        <p:txBody>
          <a:bodyPr/>
          <a:lstStyle/>
          <a:p>
            <a:endParaRPr lang="uk-UA"/>
          </a:p>
        </p:txBody>
      </p:sp>
      <p:sp>
        <p:nvSpPr>
          <p:cNvPr id="6" name="Slide Number Placeholder 6"/>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918502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5237E17A-A600-48EB-971D-0127EFAD0783}" type="datetimeFigureOut">
              <a:rPr lang="uk-UA" smtClean="0"/>
              <a:t>31.12.2023</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DF0E3D35-2ABC-4590-A353-4EEFF4B46546}" type="slidenum">
              <a:rPr lang="uk-UA" smtClean="0"/>
              <a:t>‹#›</a:t>
            </a:fld>
            <a:endParaRPr lang="uk-UA"/>
          </a:p>
        </p:txBody>
      </p:sp>
    </p:spTree>
    <p:extLst>
      <p:ext uri="{BB962C8B-B14F-4D97-AF65-F5344CB8AC3E}">
        <p14:creationId xmlns:p14="http://schemas.microsoft.com/office/powerpoint/2010/main" val="18353802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ru-RU" smtClean="0"/>
              <a:t>Образец заголовка</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237E17A-A600-48EB-971D-0127EFAD0783}" type="datetimeFigureOut">
              <a:rPr lang="uk-UA" smtClean="0"/>
              <a:t>31.12.2023</a:t>
            </a:fld>
            <a:endParaRPr lang="uk-UA"/>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uk-UA"/>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F0E3D35-2ABC-4590-A353-4EEFF4B46546}" type="slidenum">
              <a:rPr lang="uk-UA" smtClean="0"/>
              <a:t>‹#›</a:t>
            </a:fld>
            <a:endParaRPr lang="uk-UA"/>
          </a:p>
        </p:txBody>
      </p:sp>
    </p:spTree>
    <p:extLst>
      <p:ext uri="{BB962C8B-B14F-4D97-AF65-F5344CB8AC3E}">
        <p14:creationId xmlns:p14="http://schemas.microsoft.com/office/powerpoint/2010/main" val="165682364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audio" Target="../media/audio1.wav"/><Relationship Id="rId1" Type="http://schemas.openxmlformats.org/officeDocument/2006/relationships/slideLayout" Target="../slideLayouts/slideLayout1.xml"/><Relationship Id="rId4" Type="http://schemas.openxmlformats.org/officeDocument/2006/relationships/audio" Target="../media/audio1.wav"/></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eoknigi.com/book_view.php?id=744" TargetMode="External"/><Relationship Id="rId2" Type="http://schemas.openxmlformats.org/officeDocument/2006/relationships/hyperlink" Target="https://geoknigi.com/book_view.php?id=698"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geoknigi.com/book_view.php?id=1080" TargetMode="External"/><Relationship Id="rId2" Type="http://schemas.openxmlformats.org/officeDocument/2006/relationships/hyperlink" Target="https://geoknigi.com/book_view.php?id=1079"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eoknigi.com/book_view.php?id=769" TargetMode="External"/><Relationship Id="rId2" Type="http://schemas.openxmlformats.org/officeDocument/2006/relationships/hyperlink" Target="https://geoknigi.com/book_view.php?id=283" TargetMode="External"/><Relationship Id="rId1" Type="http://schemas.openxmlformats.org/officeDocument/2006/relationships/slideLayout" Target="../slideLayouts/slideLayout2.xml"/><Relationship Id="rId6" Type="http://schemas.openxmlformats.org/officeDocument/2006/relationships/hyperlink" Target="https://geoknigi.com/book_view.php?id=1115" TargetMode="External"/><Relationship Id="rId5" Type="http://schemas.openxmlformats.org/officeDocument/2006/relationships/hyperlink" Target="https://geoknigi.com/book_view.php?id=1071" TargetMode="External"/><Relationship Id="rId4" Type="http://schemas.openxmlformats.org/officeDocument/2006/relationships/hyperlink" Target="https://geoknigi.com/book_view.php?id=284"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audio" Target="../media/audio2.wav"/><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geoknigi.com/book_view.php?id=798" TargetMode="External"/><Relationship Id="rId3" Type="http://schemas.openxmlformats.org/officeDocument/2006/relationships/hyperlink" Target="https://geoknigi.com/book_view.php?id=812" TargetMode="External"/><Relationship Id="rId7" Type="http://schemas.openxmlformats.org/officeDocument/2006/relationships/hyperlink" Target="https://geoknigi.com/book_view.php?id=799" TargetMode="External"/><Relationship Id="rId2" Type="http://schemas.openxmlformats.org/officeDocument/2006/relationships/hyperlink" Target="https://geoknigi.com/book_view.php?id=808" TargetMode="External"/><Relationship Id="rId1" Type="http://schemas.openxmlformats.org/officeDocument/2006/relationships/slideLayout" Target="../slideLayouts/slideLayout2.xml"/><Relationship Id="rId6" Type="http://schemas.openxmlformats.org/officeDocument/2006/relationships/hyperlink" Target="https://geoknigi.com/book_view.php?id=274" TargetMode="External"/><Relationship Id="rId5" Type="http://schemas.openxmlformats.org/officeDocument/2006/relationships/hyperlink" Target="https://geoknigi.com/book_view.php?id=502" TargetMode="External"/><Relationship Id="rId4" Type="http://schemas.openxmlformats.org/officeDocument/2006/relationships/hyperlink" Target="https://geoknigi.com/book_view.php?id=508" TargetMode="External"/><Relationship Id="rId9" Type="http://schemas.openxmlformats.org/officeDocument/2006/relationships/hyperlink" Target="https://geoknigi.com/book_view.php?id=481"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vkrim.info/catalog/venue/819"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3"/>
          <a:stretch>
            <a:fillRect/>
          </a:stretch>
        </p:blipFill>
        <p:spPr>
          <a:xfrm>
            <a:off x="0" y="-2"/>
            <a:ext cx="9637486" cy="6858001"/>
          </a:xfrm>
          <a:prstGeom prst="rect">
            <a:avLst/>
          </a:prstGeom>
        </p:spPr>
      </p:pic>
      <p:sp>
        <p:nvSpPr>
          <p:cNvPr id="6" name="Скругленный прямоугольник 5"/>
          <p:cNvSpPr/>
          <p:nvPr/>
        </p:nvSpPr>
        <p:spPr>
          <a:xfrm>
            <a:off x="7953829" y="0"/>
            <a:ext cx="4238171" cy="230777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uk-UA" dirty="0" smtClean="0"/>
              <a:t>НАЦІОНАЛЬНИЙ УНІВЕРСИТЕТ </a:t>
            </a:r>
          </a:p>
          <a:p>
            <a:pPr algn="ctr"/>
            <a:r>
              <a:rPr lang="uk-UA" dirty="0" smtClean="0"/>
              <a:t>«ЧЕРНІГІВСЬКА ПОЛІТЕХНІКА»</a:t>
            </a:r>
            <a:endParaRPr lang="uk-UA" dirty="0"/>
          </a:p>
        </p:txBody>
      </p:sp>
      <p:sp>
        <p:nvSpPr>
          <p:cNvPr id="7" name="Скругленный прямоугольник 6"/>
          <p:cNvSpPr/>
          <p:nvPr/>
        </p:nvSpPr>
        <p:spPr>
          <a:xfrm>
            <a:off x="8461829" y="1997524"/>
            <a:ext cx="3730171" cy="17235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uk-UA" dirty="0" smtClean="0"/>
              <a:t>ННІ бізнесу природокористування і туризму</a:t>
            </a:r>
          </a:p>
          <a:p>
            <a:pPr algn="ctr"/>
            <a:r>
              <a:rPr lang="uk-UA" dirty="0" smtClean="0"/>
              <a:t>Кафедра аграрних технологій та лісового господарства</a:t>
            </a:r>
            <a:endParaRPr lang="uk-UA" dirty="0"/>
          </a:p>
        </p:txBody>
      </p:sp>
      <p:sp>
        <p:nvSpPr>
          <p:cNvPr id="8" name="5-конечная звезда 7"/>
          <p:cNvSpPr/>
          <p:nvPr/>
        </p:nvSpPr>
        <p:spPr>
          <a:xfrm>
            <a:off x="362857" y="-130635"/>
            <a:ext cx="7336972" cy="2128159"/>
          </a:xfrm>
          <a:prstGeom prst="star5">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uk-UA" dirty="0" smtClean="0"/>
              <a:t>Тема: «Степ України»</a:t>
            </a:r>
            <a:endParaRPr lang="uk-UA" dirty="0"/>
          </a:p>
        </p:txBody>
      </p:sp>
      <p:sp>
        <p:nvSpPr>
          <p:cNvPr id="9" name="Скругленный прямоугольник 8"/>
          <p:cNvSpPr/>
          <p:nvPr/>
        </p:nvSpPr>
        <p:spPr>
          <a:xfrm>
            <a:off x="7837714" y="3851731"/>
            <a:ext cx="4354286" cy="2503707"/>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uk-UA" dirty="0" smtClean="0"/>
              <a:t>Підготував </a:t>
            </a:r>
          </a:p>
          <a:p>
            <a:pPr algn="ctr"/>
            <a:r>
              <a:rPr lang="uk-UA" dirty="0" smtClean="0"/>
              <a:t>студент  1 – курсу </a:t>
            </a:r>
          </a:p>
          <a:p>
            <a:pPr algn="ctr"/>
            <a:r>
              <a:rPr lang="uk-UA" dirty="0" smtClean="0"/>
              <a:t>групи МЛСп-201</a:t>
            </a:r>
          </a:p>
          <a:p>
            <a:pPr algn="ctr"/>
            <a:r>
              <a:rPr lang="uk-UA" dirty="0" smtClean="0"/>
              <a:t>Солодкий С.М</a:t>
            </a:r>
          </a:p>
          <a:p>
            <a:pPr algn="ctr"/>
            <a:r>
              <a:rPr lang="uk-UA" dirty="0" smtClean="0"/>
              <a:t>спеціальність 205 Лісове господарство </a:t>
            </a:r>
          </a:p>
          <a:p>
            <a:pPr algn="ctr"/>
            <a:endParaRPr lang="uk-UA" dirty="0"/>
          </a:p>
        </p:txBody>
      </p:sp>
    </p:spTree>
    <p:extLst>
      <p:ext uri="{BB962C8B-B14F-4D97-AF65-F5344CB8AC3E}">
        <p14:creationId xmlns:p14="http://schemas.microsoft.com/office/powerpoint/2010/main" val="2448181642"/>
      </p:ext>
    </p:extLst>
  </p:cSld>
  <p:clrMapOvr>
    <a:masterClrMapping/>
  </p:clrMapOvr>
  <mc:AlternateContent xmlns:mc="http://schemas.openxmlformats.org/markup-compatibility/2006" xmlns:p14="http://schemas.microsoft.com/office/powerpoint/2010/main">
    <mc:Choice Requires="p14">
      <p:transition spd="slow" p14:dur="1500">
        <p:split orient="vert"/>
        <p:sndAc>
          <p:stSnd>
            <p:snd r:embed="rId2" name="wind.wav"/>
          </p:stSnd>
        </p:sndAc>
      </p:transition>
    </mc:Choice>
    <mc:Fallback xmlns="">
      <p:transition spd="slow">
        <p:split orient="vert"/>
        <p:sndAc>
          <p:stSnd>
            <p:snd r:embed="rId4"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8949704" cy="4194412"/>
          </a:xfrm>
          <a:prstGeom prst="rect">
            <a:avLst/>
          </a:prstGeom>
        </p:spPr>
      </p:pic>
      <p:pic>
        <p:nvPicPr>
          <p:cNvPr id="5" name="Рисунок 4"/>
          <p:cNvPicPr>
            <a:picLocks noChangeAspect="1"/>
          </p:cNvPicPr>
          <p:nvPr/>
        </p:nvPicPr>
        <p:blipFill>
          <a:blip r:embed="rId3"/>
          <a:stretch>
            <a:fillRect/>
          </a:stretch>
        </p:blipFill>
        <p:spPr>
          <a:xfrm>
            <a:off x="-1" y="0"/>
            <a:ext cx="12191999" cy="6858000"/>
          </a:xfrm>
          <a:prstGeom prst="rect">
            <a:avLst/>
          </a:prstGeom>
        </p:spPr>
      </p:pic>
      <p:pic>
        <p:nvPicPr>
          <p:cNvPr id="6" name="Рисунок 5"/>
          <p:cNvPicPr>
            <a:picLocks noChangeAspect="1"/>
          </p:cNvPicPr>
          <p:nvPr/>
        </p:nvPicPr>
        <p:blipFill>
          <a:blip r:embed="rId4"/>
          <a:stretch>
            <a:fillRect/>
          </a:stretch>
        </p:blipFill>
        <p:spPr>
          <a:xfrm>
            <a:off x="0" y="0"/>
            <a:ext cx="3310415" cy="2298391"/>
          </a:xfrm>
          <a:prstGeom prst="rect">
            <a:avLst/>
          </a:prstGeom>
        </p:spPr>
      </p:pic>
      <p:sp>
        <p:nvSpPr>
          <p:cNvPr id="2" name="Заголовок 1"/>
          <p:cNvSpPr>
            <a:spLocks noGrp="1"/>
          </p:cNvSpPr>
          <p:nvPr>
            <p:ph type="title"/>
          </p:nvPr>
        </p:nvSpPr>
        <p:spPr>
          <a:xfrm>
            <a:off x="0" y="0"/>
            <a:ext cx="12191999" cy="6858000"/>
          </a:xfrm>
        </p:spPr>
        <p:txBody>
          <a:bodyPr/>
          <a:lstStyle/>
          <a:p>
            <a:endParaRPr lang="uk-UA" dirty="0"/>
          </a:p>
        </p:txBody>
      </p:sp>
      <p:sp>
        <p:nvSpPr>
          <p:cNvPr id="8" name="Горизонтальный свиток 7"/>
          <p:cNvSpPr/>
          <p:nvPr/>
        </p:nvSpPr>
        <p:spPr>
          <a:xfrm>
            <a:off x="9615623" y="111423"/>
            <a:ext cx="2385953" cy="2075543"/>
          </a:xfrm>
          <a:prstGeom prst="horizontalScroll">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Рисунок 7 </a:t>
            </a:r>
            <a:endParaRPr lang="uk-UA" dirty="0"/>
          </a:p>
        </p:txBody>
      </p:sp>
    </p:spTree>
    <p:extLst>
      <p:ext uri="{BB962C8B-B14F-4D97-AF65-F5344CB8AC3E}">
        <p14:creationId xmlns:p14="http://schemas.microsoft.com/office/powerpoint/2010/main" val="56144124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12075886" cy="6858000"/>
          </a:xfrm>
          <a:prstGeom prst="rect">
            <a:avLst/>
          </a:prstGeom>
        </p:spPr>
      </p:pic>
      <p:sp>
        <p:nvSpPr>
          <p:cNvPr id="2" name="Заголовок 1"/>
          <p:cNvSpPr>
            <a:spLocks noGrp="1"/>
          </p:cNvSpPr>
          <p:nvPr>
            <p:ph type="title"/>
          </p:nvPr>
        </p:nvSpPr>
        <p:spPr>
          <a:xfrm>
            <a:off x="0" y="0"/>
            <a:ext cx="12192000" cy="6858000"/>
          </a:xfrm>
        </p:spPr>
        <p:txBody>
          <a:bodyPr/>
          <a:lstStyle/>
          <a:p>
            <a:endParaRPr lang="uk-UA" dirty="0"/>
          </a:p>
        </p:txBody>
      </p:sp>
      <p:sp>
        <p:nvSpPr>
          <p:cNvPr id="5" name="Облако 4"/>
          <p:cNvSpPr/>
          <p:nvPr/>
        </p:nvSpPr>
        <p:spPr>
          <a:xfrm>
            <a:off x="4876801" y="0"/>
            <a:ext cx="3672114" cy="1233714"/>
          </a:xfrm>
          <a:prstGeom prst="clou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b="0" i="0" dirty="0" smtClean="0">
                <a:solidFill>
                  <a:srgbClr val="000000"/>
                </a:solidFill>
                <a:effectLst/>
                <a:latin typeface="Arial" panose="020B0604020202020204" pitchFamily="34" charset="0"/>
              </a:rPr>
              <a:t> </a:t>
            </a:r>
            <a:r>
              <a:rPr lang="uk-UA" b="0" i="0" dirty="0" err="1" smtClean="0">
                <a:solidFill>
                  <a:srgbClr val="000000"/>
                </a:solidFill>
                <a:effectLst/>
                <a:latin typeface="Arial" panose="020B0604020202020204" pitchFamily="34" charset="0"/>
              </a:rPr>
              <a:t>Айгульське</a:t>
            </a:r>
            <a:r>
              <a:rPr lang="uk-UA" b="0" i="0" dirty="0" smtClean="0">
                <a:solidFill>
                  <a:srgbClr val="000000"/>
                </a:solidFill>
                <a:effectLst/>
                <a:latin typeface="Arial" panose="020B0604020202020204" pitchFamily="34" charset="0"/>
              </a:rPr>
              <a:t> озеро</a:t>
            </a:r>
            <a:endParaRPr lang="uk-UA" dirty="0"/>
          </a:p>
        </p:txBody>
      </p:sp>
      <p:sp>
        <p:nvSpPr>
          <p:cNvPr id="6" name="Круглая лента лицом вниз 5"/>
          <p:cNvSpPr/>
          <p:nvPr/>
        </p:nvSpPr>
        <p:spPr>
          <a:xfrm>
            <a:off x="8737600" y="4789714"/>
            <a:ext cx="3048000" cy="1625600"/>
          </a:xfrm>
          <a:prstGeom prst="ellipseRibb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uk-UA" dirty="0" smtClean="0"/>
              <a:t>Рисунок 8 </a:t>
            </a:r>
            <a:endParaRPr lang="uk-UA" dirty="0"/>
          </a:p>
        </p:txBody>
      </p:sp>
    </p:spTree>
    <p:extLst>
      <p:ext uri="{BB962C8B-B14F-4D97-AF65-F5344CB8AC3E}">
        <p14:creationId xmlns:p14="http://schemas.microsoft.com/office/powerpoint/2010/main" val="106435838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1"/>
            <a:ext cx="12192000" cy="6858001"/>
          </a:xfrm>
          <a:prstGeom prst="rect">
            <a:avLst/>
          </a:prstGeom>
        </p:spPr>
      </p:pic>
      <p:sp>
        <p:nvSpPr>
          <p:cNvPr id="2" name="Заголовок 1"/>
          <p:cNvSpPr>
            <a:spLocks noGrp="1"/>
          </p:cNvSpPr>
          <p:nvPr>
            <p:ph type="title"/>
          </p:nvPr>
        </p:nvSpPr>
        <p:spPr>
          <a:xfrm>
            <a:off x="0" y="0"/>
            <a:ext cx="12191999" cy="6858000"/>
          </a:xfrm>
        </p:spPr>
        <p:txBody>
          <a:bodyPr/>
          <a:lstStyle/>
          <a:p>
            <a:endParaRPr lang="uk-UA" dirty="0"/>
          </a:p>
        </p:txBody>
      </p:sp>
      <p:sp>
        <p:nvSpPr>
          <p:cNvPr id="5" name="6-конечная звезда 4"/>
          <p:cNvSpPr/>
          <p:nvPr/>
        </p:nvSpPr>
        <p:spPr>
          <a:xfrm>
            <a:off x="217714" y="0"/>
            <a:ext cx="2714172" cy="1901372"/>
          </a:xfrm>
          <a:prstGeom prst="star6">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Олешківські піски</a:t>
            </a:r>
            <a:endParaRPr lang="uk-UA" dirty="0"/>
          </a:p>
        </p:txBody>
      </p:sp>
      <p:sp>
        <p:nvSpPr>
          <p:cNvPr id="6" name="Круглая лента лицом вверх 5"/>
          <p:cNvSpPr/>
          <p:nvPr/>
        </p:nvSpPr>
        <p:spPr>
          <a:xfrm>
            <a:off x="8940800" y="4601029"/>
            <a:ext cx="2917372" cy="2119086"/>
          </a:xfrm>
          <a:prstGeom prst="ellipseRibbon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uk-UA" dirty="0" smtClean="0"/>
              <a:t>Рисунок 9 </a:t>
            </a:r>
            <a:endParaRPr lang="uk-UA" dirty="0"/>
          </a:p>
        </p:txBody>
      </p:sp>
    </p:spTree>
    <p:extLst>
      <p:ext uri="{BB962C8B-B14F-4D97-AF65-F5344CB8AC3E}">
        <p14:creationId xmlns:p14="http://schemas.microsoft.com/office/powerpoint/2010/main" val="5708024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12191999" cy="6858000"/>
          </a:xfrm>
        </p:spPr>
        <p:txBody>
          <a:bodyPr/>
          <a:lstStyle/>
          <a:p>
            <a:pPr algn="just"/>
            <a:r>
              <a:rPr lang="uk-UA" sz="3200" b="1" dirty="0">
                <a:latin typeface="Times New Roman" panose="02020603050405020304" pitchFamily="18" charset="0"/>
                <a:cs typeface="Times New Roman" panose="02020603050405020304" pitchFamily="18" charset="0"/>
              </a:rPr>
              <a:t>Ґрунти</a:t>
            </a:r>
            <a:r>
              <a:rPr lang="uk-UA" b="1" dirty="0"/>
              <a:t> степу</a:t>
            </a:r>
            <a:br>
              <a:rPr lang="uk-UA" b="1" dirty="0"/>
            </a:br>
            <a:r>
              <a:rPr lang="uk-UA" sz="2400" dirty="0">
                <a:latin typeface="Times New Roman" panose="02020603050405020304" pitchFamily="18" charset="0"/>
                <a:cs typeface="Times New Roman" panose="02020603050405020304" pitchFamily="18" charset="0"/>
              </a:rPr>
              <a:t>Важливим природним ресурсом степової зони є її родючі ґрунти, насамперед чорноземи. Зона посідає перше місце в Україні за площею чорноземів. Саме північне поширення потужних чорноземів звичайних прийнято за межу, що розділяє лісостепову і степову зони. Значні площі займають дуже глибокі (понад 120 см), глибокі (80-120 см) і </a:t>
            </a:r>
            <a:r>
              <a:rPr lang="uk-UA" sz="2400" dirty="0" err="1">
                <a:latin typeface="Times New Roman" panose="02020603050405020304" pitchFamily="18" charset="0"/>
                <a:cs typeface="Times New Roman" panose="02020603050405020304" pitchFamily="18" charset="0"/>
              </a:rPr>
              <a:t>середньоглибокі</a:t>
            </a:r>
            <a:r>
              <a:rPr lang="uk-UA" sz="2400" dirty="0">
                <a:latin typeface="Times New Roman" panose="02020603050405020304" pitchFamily="18" charset="0"/>
                <a:cs typeface="Times New Roman" panose="02020603050405020304" pitchFamily="18" charset="0"/>
              </a:rPr>
              <a:t> (60-80 см) чорноземи. Вміст гумусу в них коливається від 3 до 6%. На такі високопродуктивні чорноземи тут припадає понад 90% усіх чорноземних ґрунтів.</a:t>
            </a:r>
            <a:br>
              <a:rPr lang="uk-UA" sz="2400" dirty="0">
                <a:latin typeface="Times New Roman" panose="02020603050405020304" pitchFamily="18" charset="0"/>
                <a:cs typeface="Times New Roman" panose="02020603050405020304" pitchFamily="18" charset="0"/>
              </a:rPr>
            </a:br>
            <a:r>
              <a:rPr lang="uk-UA" sz="2400" dirty="0">
                <a:latin typeface="Times New Roman" panose="02020603050405020304" pitchFamily="18" charset="0"/>
                <a:cs typeface="Times New Roman" panose="02020603050405020304" pitchFamily="18" charset="0"/>
              </a:rPr>
              <a:t>Чорноземи переважно формуються на </a:t>
            </a:r>
            <a:r>
              <a:rPr lang="uk-UA" sz="2400" dirty="0" err="1">
                <a:latin typeface="Times New Roman" panose="02020603050405020304" pitchFamily="18" charset="0"/>
                <a:cs typeface="Times New Roman" panose="02020603050405020304" pitchFamily="18" charset="0"/>
                <a:hlinkClick r:id="rId2"/>
              </a:rPr>
              <a:t>лесах</a:t>
            </a:r>
            <a:r>
              <a:rPr lang="uk-UA" sz="2400" dirty="0">
                <a:latin typeface="Times New Roman" panose="02020603050405020304" pitchFamily="18" charset="0"/>
                <a:cs typeface="Times New Roman" panose="02020603050405020304" pitchFamily="18" charset="0"/>
              </a:rPr>
              <a:t>. </a:t>
            </a:r>
            <a:r>
              <a:rPr lang="uk-UA" sz="2400" b="1" dirty="0">
                <a:latin typeface="Times New Roman" panose="02020603050405020304" pitchFamily="18" charset="0"/>
                <a:cs typeface="Times New Roman" panose="02020603050405020304" pitchFamily="18" charset="0"/>
              </a:rPr>
              <a:t>Ґрунтам степової зони</a:t>
            </a:r>
            <a:r>
              <a:rPr lang="uk-UA" sz="2400" dirty="0">
                <a:latin typeface="Times New Roman" panose="02020603050405020304" pitchFamily="18" charset="0"/>
                <a:cs typeface="Times New Roman" panose="02020603050405020304" pitchFamily="18" charset="0"/>
              </a:rPr>
              <a:t> властиві значні територіальні відмінності. Якщо на крайній півночі поширені чорноземи типові, то в центральній частині — чорноземи звичайні, на півдні — чорноземи південні.</a:t>
            </a:r>
            <a:br>
              <a:rPr lang="uk-UA" sz="2400" dirty="0">
                <a:latin typeface="Times New Roman" panose="02020603050405020304" pitchFamily="18" charset="0"/>
                <a:cs typeface="Times New Roman" panose="02020603050405020304" pitchFamily="18" charset="0"/>
              </a:rPr>
            </a:br>
            <a:r>
              <a:rPr lang="uk-UA" sz="2400" dirty="0">
                <a:latin typeface="Times New Roman" panose="02020603050405020304" pitchFamily="18" charset="0"/>
                <a:cs typeface="Times New Roman" panose="02020603050405020304" pitchFamily="18" charset="0"/>
              </a:rPr>
              <a:t>У </a:t>
            </a:r>
            <a:r>
              <a:rPr lang="uk-UA" sz="2400" dirty="0" err="1">
                <a:latin typeface="Times New Roman" panose="02020603050405020304" pitchFamily="18" charset="0"/>
                <a:cs typeface="Times New Roman" panose="02020603050405020304" pitchFamily="18" charset="0"/>
              </a:rPr>
              <a:t>Присивашші</a:t>
            </a:r>
            <a:r>
              <a:rPr lang="uk-UA" sz="2400" dirty="0">
                <a:latin typeface="Times New Roman" panose="02020603050405020304" pitchFamily="18" charset="0"/>
                <a:cs typeface="Times New Roman" panose="02020603050405020304" pitchFamily="18" charset="0"/>
              </a:rPr>
              <a:t> і Північному Криму поширені </a:t>
            </a:r>
            <a:r>
              <a:rPr lang="uk-UA" sz="2400" dirty="0">
                <a:latin typeface="Times New Roman" panose="02020603050405020304" pitchFamily="18" charset="0"/>
                <a:cs typeface="Times New Roman" panose="02020603050405020304" pitchFamily="18" charset="0"/>
                <a:hlinkClick r:id="rId3"/>
              </a:rPr>
              <a:t>каштанові ґрунти</a:t>
            </a:r>
            <a:r>
              <a:rPr lang="uk-UA" sz="2400" dirty="0">
                <a:latin typeface="Times New Roman" panose="02020603050405020304" pitchFamily="18" charset="0"/>
                <a:cs typeface="Times New Roman" panose="02020603050405020304" pitchFamily="18" charset="0"/>
              </a:rPr>
              <a:t>, у західній і передгірній частинах Криму — чорноземи південні та дернові </a:t>
            </a:r>
            <a:r>
              <a:rPr lang="uk-UA" sz="2400" dirty="0" smtClean="0">
                <a:latin typeface="Times New Roman" panose="02020603050405020304" pitchFamily="18" charset="0"/>
                <a:cs typeface="Times New Roman" panose="02020603050405020304" pitchFamily="18" charset="0"/>
              </a:rPr>
              <a:t>ґрунти.</a:t>
            </a:r>
            <a:br>
              <a:rPr lang="uk-UA" sz="2400" dirty="0" smtClean="0">
                <a:latin typeface="Times New Roman" panose="02020603050405020304" pitchFamily="18" charset="0"/>
                <a:cs typeface="Times New Roman" panose="02020603050405020304" pitchFamily="18" charset="0"/>
              </a:rPr>
            </a:br>
            <a:r>
              <a:rPr lang="uk-UA" sz="2400" dirty="0" smtClean="0">
                <a:latin typeface="Times New Roman" panose="02020603050405020304" pitchFamily="18" charset="0"/>
                <a:cs typeface="Times New Roman" panose="02020603050405020304" pitchFamily="18" charset="0"/>
              </a:rPr>
              <a:t>[1]</a:t>
            </a:r>
            <a:br>
              <a:rPr lang="uk-UA" sz="2400" dirty="0" smtClean="0">
                <a:latin typeface="Times New Roman" panose="02020603050405020304" pitchFamily="18" charset="0"/>
                <a:cs typeface="Times New Roman" panose="02020603050405020304" pitchFamily="18" charset="0"/>
              </a:rPr>
            </a:br>
            <a:r>
              <a:rPr lang="uk-UA" sz="2400" dirty="0" smtClean="0">
                <a:latin typeface="Times New Roman" panose="02020603050405020304" pitchFamily="18" charset="0"/>
                <a:cs typeface="Times New Roman" panose="02020603050405020304" pitchFamily="18" charset="0"/>
              </a:rPr>
              <a:t/>
            </a:r>
            <a:br>
              <a:rPr lang="uk-UA" sz="2400" dirty="0" smtClean="0">
                <a:latin typeface="Times New Roman" panose="02020603050405020304" pitchFamily="18" charset="0"/>
                <a:cs typeface="Times New Roman" panose="02020603050405020304" pitchFamily="18" charset="0"/>
              </a:rPr>
            </a:br>
            <a:r>
              <a:rPr lang="uk-UA" sz="2400" dirty="0">
                <a:latin typeface="Times New Roman" panose="02020603050405020304" pitchFamily="18" charset="0"/>
                <a:cs typeface="Times New Roman" panose="02020603050405020304" pitchFamily="18" charset="0"/>
              </a:rPr>
              <a:t/>
            </a:r>
            <a:br>
              <a:rPr lang="uk-UA" sz="2400" dirty="0">
                <a:latin typeface="Times New Roman" panose="02020603050405020304" pitchFamily="18" charset="0"/>
                <a:cs typeface="Times New Roman" panose="02020603050405020304" pitchFamily="18" charset="0"/>
              </a:rPr>
            </a:br>
            <a:endParaRPr 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8703743"/>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8949704" cy="4194412"/>
          </a:xfrm>
          <a:prstGeom prst="rect">
            <a:avLst/>
          </a:prstGeom>
        </p:spPr>
      </p:pic>
      <p:pic>
        <p:nvPicPr>
          <p:cNvPr id="5" name="Рисунок 4"/>
          <p:cNvPicPr>
            <a:picLocks noChangeAspect="1"/>
          </p:cNvPicPr>
          <p:nvPr/>
        </p:nvPicPr>
        <p:blipFill>
          <a:blip r:embed="rId3"/>
          <a:stretch>
            <a:fillRect/>
          </a:stretch>
        </p:blipFill>
        <p:spPr>
          <a:xfrm>
            <a:off x="-1" y="0"/>
            <a:ext cx="12235541" cy="6858000"/>
          </a:xfrm>
          <a:prstGeom prst="rect">
            <a:avLst/>
          </a:prstGeom>
        </p:spPr>
      </p:pic>
      <p:sp>
        <p:nvSpPr>
          <p:cNvPr id="2" name="Заголовок 1"/>
          <p:cNvSpPr>
            <a:spLocks noGrp="1"/>
          </p:cNvSpPr>
          <p:nvPr>
            <p:ph type="title"/>
          </p:nvPr>
        </p:nvSpPr>
        <p:spPr>
          <a:xfrm>
            <a:off x="43542" y="0"/>
            <a:ext cx="12148457" cy="6858000"/>
          </a:xfrm>
        </p:spPr>
        <p:txBody>
          <a:bodyPr/>
          <a:lstStyle/>
          <a:p>
            <a:endParaRPr lang="uk-UA" dirty="0"/>
          </a:p>
        </p:txBody>
      </p:sp>
      <p:sp>
        <p:nvSpPr>
          <p:cNvPr id="6" name="Облако 5"/>
          <p:cNvSpPr/>
          <p:nvPr/>
        </p:nvSpPr>
        <p:spPr>
          <a:xfrm>
            <a:off x="6284686" y="0"/>
            <a:ext cx="4286166" cy="1364344"/>
          </a:xfrm>
          <a:prstGeom prst="clou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Чорноземи</a:t>
            </a:r>
            <a:endParaRPr lang="uk-UA" dirty="0"/>
          </a:p>
        </p:txBody>
      </p:sp>
      <p:sp>
        <p:nvSpPr>
          <p:cNvPr id="7" name="Молния 6"/>
          <p:cNvSpPr/>
          <p:nvPr/>
        </p:nvSpPr>
        <p:spPr>
          <a:xfrm>
            <a:off x="-827314" y="275771"/>
            <a:ext cx="4978400" cy="1248229"/>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uk-UA" dirty="0" smtClean="0"/>
              <a:t>Рисунок 10 </a:t>
            </a:r>
            <a:endParaRPr lang="uk-UA" dirty="0"/>
          </a:p>
        </p:txBody>
      </p:sp>
    </p:spTree>
    <p:extLst>
      <p:ext uri="{BB962C8B-B14F-4D97-AF65-F5344CB8AC3E}">
        <p14:creationId xmlns:p14="http://schemas.microsoft.com/office/powerpoint/2010/main" val="28102192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12192000" cy="6858000"/>
          </a:xfrm>
          <a:prstGeom prst="rect">
            <a:avLst/>
          </a:prstGeom>
        </p:spPr>
      </p:pic>
      <p:sp>
        <p:nvSpPr>
          <p:cNvPr id="2" name="Заголовок 1"/>
          <p:cNvSpPr>
            <a:spLocks noGrp="1"/>
          </p:cNvSpPr>
          <p:nvPr>
            <p:ph type="title"/>
          </p:nvPr>
        </p:nvSpPr>
        <p:spPr>
          <a:xfrm>
            <a:off x="0" y="0"/>
            <a:ext cx="12191999" cy="6858000"/>
          </a:xfrm>
        </p:spPr>
        <p:txBody>
          <a:bodyPr/>
          <a:lstStyle/>
          <a:p>
            <a:endParaRPr lang="uk-UA" dirty="0"/>
          </a:p>
        </p:txBody>
      </p:sp>
      <p:sp>
        <p:nvSpPr>
          <p:cNvPr id="5" name="Сердце 4"/>
          <p:cNvSpPr/>
          <p:nvPr/>
        </p:nvSpPr>
        <p:spPr>
          <a:xfrm>
            <a:off x="0" y="-159657"/>
            <a:ext cx="3164115" cy="2699657"/>
          </a:xfrm>
          <a:prstGeom prst="hear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uk-UA" dirty="0" smtClean="0"/>
              <a:t>Каштанові </a:t>
            </a:r>
            <a:r>
              <a:rPr lang="uk-UA" dirty="0" err="1" smtClean="0"/>
              <a:t>грунти</a:t>
            </a:r>
            <a:endParaRPr lang="uk-UA" dirty="0"/>
          </a:p>
        </p:txBody>
      </p:sp>
      <p:sp>
        <p:nvSpPr>
          <p:cNvPr id="6" name="Штриховая стрелка вправо 5"/>
          <p:cNvSpPr/>
          <p:nvPr/>
        </p:nvSpPr>
        <p:spPr>
          <a:xfrm>
            <a:off x="9463314" y="5138057"/>
            <a:ext cx="2728685" cy="1567543"/>
          </a:xfrm>
          <a:prstGeom prst="striped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Рисунок 11</a:t>
            </a:r>
            <a:endParaRPr lang="uk-UA" dirty="0"/>
          </a:p>
        </p:txBody>
      </p:sp>
    </p:spTree>
    <p:extLst>
      <p:ext uri="{BB962C8B-B14F-4D97-AF65-F5344CB8AC3E}">
        <p14:creationId xmlns:p14="http://schemas.microsoft.com/office/powerpoint/2010/main" val="171674596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1" y="-1"/>
            <a:ext cx="12075885" cy="6720115"/>
          </a:xfrm>
          <a:prstGeom prst="rect">
            <a:avLst/>
          </a:prstGeom>
        </p:spPr>
      </p:pic>
      <p:sp>
        <p:nvSpPr>
          <p:cNvPr id="2" name="Заголовок 1"/>
          <p:cNvSpPr>
            <a:spLocks noGrp="1"/>
          </p:cNvSpPr>
          <p:nvPr>
            <p:ph type="title"/>
          </p:nvPr>
        </p:nvSpPr>
        <p:spPr>
          <a:xfrm>
            <a:off x="0" y="0"/>
            <a:ext cx="12075885" cy="6858000"/>
          </a:xfrm>
        </p:spPr>
        <p:txBody>
          <a:bodyPr/>
          <a:lstStyle/>
          <a:p>
            <a:endParaRPr lang="uk-UA" sz="3200" dirty="0"/>
          </a:p>
        </p:txBody>
      </p:sp>
      <p:sp>
        <p:nvSpPr>
          <p:cNvPr id="5" name="Выноска-облако 4"/>
          <p:cNvSpPr/>
          <p:nvPr/>
        </p:nvSpPr>
        <p:spPr>
          <a:xfrm>
            <a:off x="7982857" y="-2"/>
            <a:ext cx="4093028" cy="1770745"/>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Дернові </a:t>
            </a:r>
            <a:r>
              <a:rPr lang="uk-UA" dirty="0" err="1" smtClean="0"/>
              <a:t>грунти</a:t>
            </a:r>
            <a:endParaRPr lang="uk-UA" dirty="0"/>
          </a:p>
        </p:txBody>
      </p:sp>
      <p:sp>
        <p:nvSpPr>
          <p:cNvPr id="6" name="Выноска 2 5"/>
          <p:cNvSpPr/>
          <p:nvPr/>
        </p:nvSpPr>
        <p:spPr>
          <a:xfrm>
            <a:off x="203200" y="4804229"/>
            <a:ext cx="2206172" cy="1582057"/>
          </a:xfrm>
          <a:prstGeom prst="borderCallout2">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uk-UA" dirty="0" smtClean="0"/>
              <a:t>Рисунок 12</a:t>
            </a:r>
            <a:endParaRPr lang="uk-UA" dirty="0"/>
          </a:p>
        </p:txBody>
      </p:sp>
    </p:spTree>
    <p:extLst>
      <p:ext uri="{BB962C8B-B14F-4D97-AF65-F5344CB8AC3E}">
        <p14:creationId xmlns:p14="http://schemas.microsoft.com/office/powerpoint/2010/main" val="21923611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2000" cy="6857999"/>
          </a:xfrm>
        </p:spPr>
        <p:txBody>
          <a:bodyPr/>
          <a:lstStyle/>
          <a:p>
            <a:r>
              <a:rPr lang="ru-RU" sz="2400" b="1" dirty="0" err="1"/>
              <a:t>Рослинність</a:t>
            </a:r>
            <a:r>
              <a:rPr lang="ru-RU" sz="2400" b="1" dirty="0"/>
              <a:t> і </a:t>
            </a:r>
            <a:r>
              <a:rPr lang="ru-RU" sz="2400" b="1" dirty="0" err="1"/>
              <a:t>тваринний</a:t>
            </a:r>
            <a:r>
              <a:rPr lang="ru-RU" sz="2400" b="1" dirty="0"/>
              <a:t> </a:t>
            </a:r>
            <a:r>
              <a:rPr lang="ru-RU" sz="2400" b="1" dirty="0" err="1"/>
              <a:t>світ</a:t>
            </a:r>
            <a:r>
              <a:rPr lang="ru-RU" sz="2400" b="1" dirty="0"/>
              <a:t> </a:t>
            </a:r>
            <a:r>
              <a:rPr lang="ru-RU" sz="2400" b="1" dirty="0" err="1"/>
              <a:t>степової</a:t>
            </a:r>
            <a:r>
              <a:rPr lang="ru-RU" sz="2400" b="1" dirty="0"/>
              <a:t> </a:t>
            </a:r>
            <a:r>
              <a:rPr lang="ru-RU" sz="2400" b="1" dirty="0" err="1" smtClean="0"/>
              <a:t>зони</a:t>
            </a:r>
            <a:r>
              <a:rPr lang="ru-RU" sz="2400" b="1" dirty="0" smtClean="0"/>
              <a:t/>
            </a:r>
            <a:br>
              <a:rPr lang="ru-RU" sz="2400" b="1" dirty="0" smtClean="0"/>
            </a:br>
            <a:r>
              <a:rPr lang="uk-UA" sz="1800" dirty="0"/>
              <a:t>Степова зона належить до районів пізнього сільськогосподарського освоєння. Ще на початку </a:t>
            </a:r>
            <a:r>
              <a:rPr lang="en-US" sz="1800" dirty="0"/>
              <a:t>XIX </a:t>
            </a:r>
            <a:r>
              <a:rPr lang="uk-UA" sz="1800" dirty="0"/>
              <a:t>ст. великі рівнинні площі тут були переважно цілинними. Серед рослинного покриву переважала типова степова трав'яна рослинність: на півночі були поширені більш вологі </a:t>
            </a:r>
            <a:r>
              <a:rPr lang="uk-UA" sz="1800" dirty="0" err="1"/>
              <a:t>різно</a:t>
            </a:r>
            <a:r>
              <a:rPr lang="uk-UA" sz="1800" dirty="0"/>
              <a:t>-</a:t>
            </a:r>
            <a:r>
              <a:rPr lang="uk-UA" sz="1800" dirty="0" err="1"/>
              <a:t>травно</a:t>
            </a:r>
            <a:r>
              <a:rPr lang="uk-UA" sz="1800" dirty="0"/>
              <a:t>-</a:t>
            </a:r>
            <a:r>
              <a:rPr lang="uk-UA" sz="1800" dirty="0" err="1"/>
              <a:t>ковилово</a:t>
            </a:r>
            <a:r>
              <a:rPr lang="uk-UA" sz="1800" dirty="0"/>
              <a:t>-типчакові степи (росли степові чагарники і дерева — терен, вишня та ін.), на півдні — сухі </a:t>
            </a:r>
            <a:r>
              <a:rPr lang="uk-UA" sz="1800" dirty="0" err="1"/>
              <a:t>типчаково</a:t>
            </a:r>
            <a:r>
              <a:rPr lang="uk-UA" sz="1800" dirty="0"/>
              <a:t>-ковилові (</a:t>
            </a:r>
            <a:r>
              <a:rPr lang="uk-UA" sz="1800" dirty="0" err="1"/>
              <a:t>мал</a:t>
            </a:r>
            <a:r>
              <a:rPr lang="uk-UA" sz="1800" dirty="0"/>
              <a:t>. 75), у </a:t>
            </a:r>
            <a:r>
              <a:rPr lang="uk-UA" sz="1800" dirty="0" err="1"/>
              <a:t>Присивашші</a:t>
            </a:r>
            <a:r>
              <a:rPr lang="uk-UA" sz="1800" dirty="0"/>
              <a:t> — полиново-злакові на каштанових ґрунтах. У східній і західній частинах Криму трапляються кам'янисті ґрунти і типовим є чагарниковий степ</a:t>
            </a:r>
            <a:r>
              <a:rPr lang="uk-UA" sz="1800" dirty="0" smtClean="0"/>
              <a:t>.</a:t>
            </a:r>
            <a:br>
              <a:rPr lang="uk-UA" sz="1800" dirty="0" smtClean="0"/>
            </a:br>
            <a:r>
              <a:rPr lang="uk-UA" sz="1800" dirty="0"/>
              <a:t>У Степу водяться тварини, що пристосувалися жити на відкритих просторах в умовах досить посушливого клімату. До недавнього часу тут траплялись антилопа-сайгак, дикий кінь-тарпан, байбак, з птахів — стрепет. Нині з-поміж ссавців водяться ховрахи, хом'ячок сірий, сліпаки, тушканчик, степова полівка, лисиця, зрідка борсук, вовк, </a:t>
            </a:r>
            <a:r>
              <a:rPr lang="uk-UA" sz="1800" dirty="0" err="1"/>
              <a:t>єнотовидний</a:t>
            </a:r>
            <a:r>
              <a:rPr lang="uk-UA" sz="1800" dirty="0"/>
              <a:t> собака. З птахів трапляється дрохва, степовий журавель, жайворонки, просянки та ін. Серед плазунів відомі гадюка степова, вужі, полози, ящірки, ропуха зелена, жаби. Багато комах.</a:t>
            </a:r>
            <a:br>
              <a:rPr lang="uk-UA" sz="1800" dirty="0"/>
            </a:br>
            <a:r>
              <a:rPr lang="uk-UA" sz="1800" dirty="0"/>
              <a:t>Нині рівнинні простори степової зони розорані. Під ріллею знаходиться 65-80% усіх сільськогосподарських угідь Степу. Вирощують зернові (озима пшениця, ячмінь, кукурудза), технічні (соняшник), садові (яблуня, черешня, вишня та ін.), баштанні (кавуни, дині) культури. Типова степова рослинність </a:t>
            </a:r>
            <a:r>
              <a:rPr lang="uk-UA" sz="1800" dirty="0" err="1"/>
              <a:t>збереглася</a:t>
            </a:r>
            <a:r>
              <a:rPr lang="uk-UA" sz="1800" dirty="0"/>
              <a:t> на заповідних землях, схилах балок і в долинах річок. У степовій зоні значне поширення мають захисні лісосмуги, які трапляються повсюдно. Ліси (переважно дубові) ростуть у найбільш зволожених балках.</a:t>
            </a:r>
            <a:br>
              <a:rPr lang="uk-UA" sz="1800" dirty="0"/>
            </a:br>
            <a:r>
              <a:rPr lang="uk-UA" sz="1800" dirty="0" smtClean="0"/>
              <a:t>[1]</a:t>
            </a:r>
            <a:r>
              <a:rPr lang="uk-UA" sz="4400" dirty="0"/>
              <a:t/>
            </a:r>
            <a:br>
              <a:rPr lang="uk-UA" sz="4400" dirty="0"/>
            </a:br>
            <a:r>
              <a:rPr lang="uk-UA" sz="4400" dirty="0"/>
              <a:t/>
            </a:r>
            <a:br>
              <a:rPr lang="uk-UA" sz="4400" dirty="0"/>
            </a:br>
            <a:r>
              <a:rPr lang="ru-RU" b="1" dirty="0"/>
              <a:t/>
            </a:r>
            <a:br>
              <a:rPr lang="ru-RU" b="1" dirty="0"/>
            </a:br>
            <a:endParaRPr lang="uk-UA" dirty="0"/>
          </a:p>
        </p:txBody>
      </p:sp>
    </p:spTree>
    <p:extLst>
      <p:ext uri="{BB962C8B-B14F-4D97-AF65-F5344CB8AC3E}">
        <p14:creationId xmlns:p14="http://schemas.microsoft.com/office/powerpoint/2010/main" val="656985121"/>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2000" cy="6857999"/>
          </a:xfrm>
        </p:spPr>
        <p:txBody>
          <a:bodyPr/>
          <a:lstStyle/>
          <a:p>
            <a:r>
              <a:rPr lang="uk-UA" sz="2400" dirty="0">
                <a:latin typeface="Times New Roman" panose="02020603050405020304" pitchFamily="18" charset="0"/>
                <a:cs typeface="Times New Roman" panose="02020603050405020304" pitchFamily="18" charset="0"/>
              </a:rPr>
              <a:t>Актуальним для Степу, особливо </a:t>
            </a:r>
            <a:r>
              <a:rPr lang="uk-UA" sz="2400" dirty="0">
                <a:latin typeface="Times New Roman" panose="02020603050405020304" pitchFamily="18" charset="0"/>
                <a:cs typeface="Times New Roman" panose="02020603050405020304" pitchFamily="18" charset="0"/>
                <a:hlinkClick r:id="rId2"/>
              </a:rPr>
              <a:t>високоіндустріалізованих територій Донбасу</a:t>
            </a:r>
            <a:r>
              <a:rPr lang="uk-UA" sz="2400" dirty="0">
                <a:latin typeface="Times New Roman" panose="02020603050405020304" pitchFamily="18" charset="0"/>
                <a:cs typeface="Times New Roman" panose="02020603050405020304" pitchFamily="18" charset="0"/>
              </a:rPr>
              <a:t> і </a:t>
            </a:r>
            <a:r>
              <a:rPr lang="uk-UA" sz="2400" dirty="0">
                <a:latin typeface="Times New Roman" panose="02020603050405020304" pitchFamily="18" charset="0"/>
                <a:cs typeface="Times New Roman" panose="02020603050405020304" pitchFamily="18" charset="0"/>
                <a:hlinkClick r:id="rId3"/>
              </a:rPr>
              <a:t>Придніпров'я</a:t>
            </a:r>
            <a:r>
              <a:rPr lang="uk-UA" sz="2400" dirty="0">
                <a:latin typeface="Times New Roman" panose="02020603050405020304" pitchFamily="18" charset="0"/>
                <a:cs typeface="Times New Roman" panose="02020603050405020304" pitchFamily="18" charset="0"/>
              </a:rPr>
              <a:t>, є раціональне використання природних ресурсів і охорона довкілля. У степовій зоні вже функціонує значна кількість природоохоронних об'єктів. Створення в Степу, особливо в його західній і північній частинах, природоохоронних територій різного рівня заповідності набуває важливого значення, адже практично вся територія цього регіону розорана, зайнята населеними пунктами, промисловими підприємствами, шляхами тощо. Природні біоценози тут практично відсутні (за винятком схилів ярів, байраків, окремих крутосхилих горбів тощо</a:t>
            </a:r>
            <a:r>
              <a:rPr lang="uk-UA" sz="2400" dirty="0" smtClean="0">
                <a:latin typeface="Times New Roman" panose="02020603050405020304" pitchFamily="18" charset="0"/>
                <a:cs typeface="Times New Roman" panose="02020603050405020304" pitchFamily="18" charset="0"/>
              </a:rPr>
              <a:t>).</a:t>
            </a:r>
            <a:br>
              <a:rPr lang="uk-UA" sz="2400" dirty="0" smtClean="0">
                <a:latin typeface="Times New Roman" panose="02020603050405020304" pitchFamily="18" charset="0"/>
                <a:cs typeface="Times New Roman" panose="02020603050405020304" pitchFamily="18" charset="0"/>
              </a:rPr>
            </a:br>
            <a:r>
              <a:rPr lang="ru-RU" sz="2400" dirty="0">
                <a:latin typeface="Times New Roman" panose="02020603050405020304" pitchFamily="18" charset="0"/>
                <a:cs typeface="Times New Roman" panose="02020603050405020304" pitchFamily="18" charset="0"/>
              </a:rPr>
              <a:t>За </a:t>
            </a:r>
            <a:r>
              <a:rPr lang="ru-RU" sz="2400" dirty="0" err="1">
                <a:latin typeface="Times New Roman" panose="02020603050405020304" pitchFamily="18" charset="0"/>
                <a:cs typeface="Times New Roman" panose="02020603050405020304" pitchFamily="18" charset="0"/>
              </a:rPr>
              <a:t>сукупністю</a:t>
            </a:r>
            <a:r>
              <a:rPr lang="ru-RU" sz="2400" dirty="0">
                <a:latin typeface="Times New Roman" panose="02020603050405020304" pitchFamily="18" charset="0"/>
                <a:cs typeface="Times New Roman" panose="02020603050405020304" pitchFamily="18" charset="0"/>
              </a:rPr>
              <a:t> природно-</a:t>
            </a:r>
            <a:r>
              <a:rPr lang="ru-RU" sz="2400" dirty="0" err="1">
                <a:latin typeface="Times New Roman" panose="02020603050405020304" pitchFamily="18" charset="0"/>
                <a:cs typeface="Times New Roman" panose="02020603050405020304" pitchFamily="18" charset="0"/>
              </a:rPr>
              <a:t>географічних</a:t>
            </a:r>
            <a:r>
              <a:rPr lang="ru-RU" sz="2400" dirty="0">
                <a:latin typeface="Times New Roman" panose="02020603050405020304" pitchFamily="18" charset="0"/>
                <a:cs typeface="Times New Roman" panose="02020603050405020304" pitchFamily="18" charset="0"/>
              </a:rPr>
              <a:t> умов, </a:t>
            </a:r>
            <a:r>
              <a:rPr lang="ru-RU" sz="2400" dirty="0" err="1">
                <a:latin typeface="Times New Roman" panose="02020603050405020304" pitchFamily="18" charset="0"/>
                <a:cs typeface="Times New Roman" panose="02020603050405020304" pitchFamily="18" charset="0"/>
              </a:rPr>
              <a:t>насамперед</a:t>
            </a:r>
            <a:r>
              <a:rPr lang="ru-RU" sz="2400" dirty="0">
                <a:latin typeface="Times New Roman" panose="02020603050405020304" pitchFamily="18" charset="0"/>
                <a:cs typeface="Times New Roman" panose="02020603050405020304" pitchFamily="18" charset="0"/>
              </a:rPr>
              <a:t> за </a:t>
            </a:r>
            <a:r>
              <a:rPr lang="ru-RU" sz="2400" dirty="0" err="1">
                <a:latin typeface="Times New Roman" panose="02020603050405020304" pitchFamily="18" charset="0"/>
                <a:cs typeface="Times New Roman" panose="02020603050405020304" pitchFamily="18" charset="0"/>
              </a:rPr>
              <a:t>кліматичними</a:t>
            </a:r>
            <a:r>
              <a:rPr lang="ru-RU" sz="2400" dirty="0">
                <a:latin typeface="Times New Roman" panose="02020603050405020304" pitchFamily="18" charset="0"/>
                <a:cs typeface="Times New Roman" panose="02020603050405020304" pitchFamily="18" charset="0"/>
              </a:rPr>
              <a:t> і </a:t>
            </a:r>
            <a:r>
              <a:rPr lang="ru-RU" sz="2400" dirty="0" err="1">
                <a:latin typeface="Times New Roman" panose="02020603050405020304" pitchFamily="18" charset="0"/>
                <a:cs typeface="Times New Roman" panose="02020603050405020304" pitchFamily="18" charset="0"/>
              </a:rPr>
              <a:t>ґрунтовими</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ознаками</a:t>
            </a:r>
            <a:r>
              <a:rPr lang="ru-RU" sz="2400" dirty="0">
                <a:latin typeface="Times New Roman" panose="02020603050405020304" pitchFamily="18" charset="0"/>
                <a:cs typeface="Times New Roman" panose="02020603050405020304" pitchFamily="18" charset="0"/>
              </a:rPr>
              <a:t> та </a:t>
            </a:r>
            <a:r>
              <a:rPr lang="ru-RU" sz="2400" dirty="0" err="1">
                <a:latin typeface="Times New Roman" panose="02020603050405020304" pitchFamily="18" charset="0"/>
                <a:cs typeface="Times New Roman" panose="02020603050405020304" pitchFamily="18" charset="0"/>
              </a:rPr>
              <a:t>особливостями</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рослинного</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покриву</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степова</a:t>
            </a:r>
            <a:r>
              <a:rPr lang="ru-RU" sz="2400" dirty="0">
                <a:latin typeface="Times New Roman" panose="02020603050405020304" pitchFamily="18" charset="0"/>
                <a:cs typeface="Times New Roman" panose="02020603050405020304" pitchFamily="18" charset="0"/>
              </a:rPr>
              <a:t> зона </a:t>
            </a:r>
            <a:r>
              <a:rPr lang="ru-RU" sz="2400" dirty="0" err="1">
                <a:latin typeface="Times New Roman" panose="02020603050405020304" pitchFamily="18" charset="0"/>
                <a:cs typeface="Times New Roman" panose="02020603050405020304" pitchFamily="18" charset="0"/>
              </a:rPr>
              <a:t>України</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поділяється</a:t>
            </a:r>
            <a:r>
              <a:rPr lang="ru-RU" sz="2400" dirty="0">
                <a:latin typeface="Times New Roman" panose="02020603050405020304" pitchFamily="18" charset="0"/>
                <a:cs typeface="Times New Roman" panose="02020603050405020304" pitchFamily="18" charset="0"/>
              </a:rPr>
              <a:t> на </a:t>
            </a:r>
            <a:r>
              <a:rPr lang="ru-RU" sz="2400" dirty="0" err="1">
                <a:latin typeface="Times New Roman" panose="02020603050405020304" pitchFamily="18" charset="0"/>
                <a:cs typeface="Times New Roman" panose="02020603050405020304" pitchFamily="18" charset="0"/>
              </a:rPr>
              <a:t>дві</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підзони</a:t>
            </a:r>
            <a:r>
              <a:rPr lang="ru-RU" sz="2400" dirty="0">
                <a:latin typeface="Times New Roman" panose="02020603050405020304" pitchFamily="18" charset="0"/>
                <a:cs typeface="Times New Roman" panose="02020603050405020304" pitchFamily="18" charset="0"/>
              </a:rPr>
              <a:t> — </a:t>
            </a:r>
            <a:r>
              <a:rPr lang="ru-RU" sz="2400" dirty="0" err="1">
                <a:latin typeface="Times New Roman" panose="02020603050405020304" pitchFamily="18" charset="0"/>
                <a:cs typeface="Times New Roman" panose="02020603050405020304" pitchFamily="18" charset="0"/>
              </a:rPr>
              <a:t>Північний</a:t>
            </a:r>
            <a:r>
              <a:rPr lang="ru-RU" sz="2400" dirty="0">
                <a:latin typeface="Times New Roman" panose="02020603050405020304" pitchFamily="18" charset="0"/>
                <a:cs typeface="Times New Roman" panose="02020603050405020304" pitchFamily="18" charset="0"/>
              </a:rPr>
              <a:t> Степ і </a:t>
            </a:r>
            <a:r>
              <a:rPr lang="ru-RU" sz="2400" dirty="0" err="1">
                <a:latin typeface="Times New Roman" panose="02020603050405020304" pitchFamily="18" charset="0"/>
                <a:cs typeface="Times New Roman" panose="02020603050405020304" pitchFamily="18" charset="0"/>
              </a:rPr>
              <a:t>Південний</a:t>
            </a:r>
            <a:r>
              <a:rPr lang="ru-RU" sz="2400" dirty="0">
                <a:latin typeface="Times New Roman" panose="02020603050405020304" pitchFamily="18" charset="0"/>
                <a:cs typeface="Times New Roman" panose="02020603050405020304" pitchFamily="18" charset="0"/>
              </a:rPr>
              <a:t> Степ</a:t>
            </a:r>
            <a:r>
              <a:rPr lang="ru-RU" sz="2400" dirty="0" smtClean="0">
                <a:latin typeface="Times New Roman" panose="02020603050405020304" pitchFamily="18" charset="0"/>
                <a:cs typeface="Times New Roman" panose="02020603050405020304" pitchFamily="18" charset="0"/>
              </a:rPr>
              <a:t>.</a:t>
            </a:r>
            <a:br>
              <a:rPr lang="ru-RU" sz="2400" dirty="0" smtClean="0">
                <a:latin typeface="Times New Roman" panose="02020603050405020304" pitchFamily="18" charset="0"/>
                <a:cs typeface="Times New Roman" panose="02020603050405020304" pitchFamily="18" charset="0"/>
              </a:rPr>
            </a:br>
            <a:r>
              <a:rPr lang="ru-RU" sz="2400" dirty="0" smtClean="0">
                <a:latin typeface="Times New Roman" panose="02020603050405020304" pitchFamily="18" charset="0"/>
                <a:cs typeface="Times New Roman" panose="02020603050405020304" pitchFamily="18" charset="0"/>
              </a:rPr>
              <a:t>[1]</a:t>
            </a:r>
            <a:endParaRPr 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4274380"/>
      </p:ext>
    </p:extLst>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1"/>
            <a:ext cx="12192000" cy="7779658"/>
          </a:xfrm>
          <a:prstGeom prst="rect">
            <a:avLst/>
          </a:prstGeom>
        </p:spPr>
      </p:pic>
      <p:sp>
        <p:nvSpPr>
          <p:cNvPr id="2" name="Заголовок 1"/>
          <p:cNvSpPr>
            <a:spLocks noGrp="1"/>
          </p:cNvSpPr>
          <p:nvPr>
            <p:ph type="title"/>
          </p:nvPr>
        </p:nvSpPr>
        <p:spPr>
          <a:xfrm>
            <a:off x="0" y="0"/>
            <a:ext cx="12191999" cy="6858000"/>
          </a:xfrm>
        </p:spPr>
        <p:txBody>
          <a:bodyPr/>
          <a:lstStyle/>
          <a:p>
            <a:endParaRPr lang="uk-UA" dirty="0"/>
          </a:p>
        </p:txBody>
      </p:sp>
      <p:sp>
        <p:nvSpPr>
          <p:cNvPr id="5" name="Выноска-облако 4"/>
          <p:cNvSpPr/>
          <p:nvPr/>
        </p:nvSpPr>
        <p:spPr>
          <a:xfrm>
            <a:off x="101600" y="145143"/>
            <a:ext cx="4397828" cy="1770743"/>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Чагарниковий степ</a:t>
            </a:r>
            <a:endParaRPr lang="uk-UA" dirty="0"/>
          </a:p>
        </p:txBody>
      </p:sp>
      <p:sp>
        <p:nvSpPr>
          <p:cNvPr id="6" name="Двойная стрелка влево/вверх 5"/>
          <p:cNvSpPr/>
          <p:nvPr/>
        </p:nvSpPr>
        <p:spPr>
          <a:xfrm>
            <a:off x="8737600" y="5050971"/>
            <a:ext cx="3454400" cy="2902857"/>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uk-UA" dirty="0" smtClean="0"/>
              <a:t>Рисунок 13 </a:t>
            </a:r>
            <a:endParaRPr lang="uk-UA" dirty="0"/>
          </a:p>
        </p:txBody>
      </p:sp>
    </p:spTree>
    <p:extLst>
      <p:ext uri="{BB962C8B-B14F-4D97-AF65-F5344CB8AC3E}">
        <p14:creationId xmlns:p14="http://schemas.microsoft.com/office/powerpoint/2010/main" val="2510510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gn="just"/>
            <a:r>
              <a:rPr lang="uk-UA" sz="2400" b="1" dirty="0">
                <a:latin typeface="Times New Roman" panose="02020603050405020304" pitchFamily="18" charset="0"/>
                <a:cs typeface="Times New Roman" panose="02020603050405020304" pitchFamily="18" charset="0"/>
              </a:rPr>
              <a:t>Клімат степової зони</a:t>
            </a:r>
            <a:r>
              <a:rPr lang="uk-UA" sz="2400" dirty="0">
                <a:latin typeface="Times New Roman" panose="02020603050405020304" pitchFamily="18" charset="0"/>
                <a:cs typeface="Times New Roman" panose="02020603050405020304" pitchFamily="18" charset="0"/>
              </a:rPr>
              <a:t> </a:t>
            </a:r>
            <a:r>
              <a:rPr lang="uk-UA" sz="2400" dirty="0" err="1">
                <a:latin typeface="Times New Roman" panose="02020603050405020304" pitchFamily="18" charset="0"/>
                <a:cs typeface="Times New Roman" panose="02020603050405020304" pitchFamily="18" charset="0"/>
              </a:rPr>
              <a:t>помірно</a:t>
            </a:r>
            <a:r>
              <a:rPr lang="uk-UA" sz="2400" dirty="0">
                <a:latin typeface="Times New Roman" panose="02020603050405020304" pitchFamily="18" charset="0"/>
                <a:cs typeface="Times New Roman" panose="02020603050405020304" pitchFamily="18" charset="0"/>
              </a:rPr>
              <a:t> континентальний. Континентальність клімату зростає як у південному, так і східному напрямах. </a:t>
            </a:r>
            <a:r>
              <a:rPr lang="uk-UA" sz="2400" dirty="0">
                <a:latin typeface="Times New Roman" panose="02020603050405020304" pitchFamily="18" charset="0"/>
                <a:cs typeface="Times New Roman" panose="02020603050405020304" pitchFamily="18" charset="0"/>
                <a:hlinkClick r:id="rId2"/>
              </a:rPr>
              <a:t>Сумарна сонячна радіація</a:t>
            </a:r>
            <a:r>
              <a:rPr lang="uk-UA" sz="2400" dirty="0">
                <a:latin typeface="Times New Roman" panose="02020603050405020304" pitchFamily="18" charset="0"/>
                <a:cs typeface="Times New Roman" panose="02020603050405020304" pitchFamily="18" charset="0"/>
              </a:rPr>
              <a:t> характеризується найвищими в Україні показниками, причому в прибережних районах Криму і західної частини Причорномор'я (між Дунаєм і Дністром) вона перевищує 5200 </a:t>
            </a:r>
            <a:r>
              <a:rPr lang="uk-UA" sz="2400" dirty="0" err="1">
                <a:latin typeface="Times New Roman" panose="02020603050405020304" pitchFamily="18" charset="0"/>
                <a:cs typeface="Times New Roman" panose="02020603050405020304" pitchFamily="18" charset="0"/>
              </a:rPr>
              <a:t>МДж</a:t>
            </a:r>
            <a:r>
              <a:rPr lang="uk-UA" sz="2400" dirty="0">
                <a:latin typeface="Times New Roman" panose="02020603050405020304" pitchFamily="18" charset="0"/>
                <a:cs typeface="Times New Roman" panose="02020603050405020304" pitchFamily="18" charset="0"/>
              </a:rPr>
              <a:t>/м </a:t>
            </a:r>
            <a:r>
              <a:rPr lang="uk-UA" sz="2400" dirty="0" err="1">
                <a:latin typeface="Times New Roman" panose="02020603050405020304" pitchFamily="18" charset="0"/>
                <a:cs typeface="Times New Roman" panose="02020603050405020304" pitchFamily="18" charset="0"/>
              </a:rPr>
              <a:t>кв</a:t>
            </a:r>
            <a:r>
              <a:rPr lang="uk-UA" sz="2400" dirty="0">
                <a:latin typeface="Times New Roman" panose="02020603050405020304" pitchFamily="18" charset="0"/>
                <a:cs typeface="Times New Roman" panose="02020603050405020304" pitchFamily="18" charset="0"/>
              </a:rPr>
              <a:t>. Для Степу властива й найвища багаторічна величина </a:t>
            </a:r>
            <a:r>
              <a:rPr lang="uk-UA" sz="2400" dirty="0">
                <a:latin typeface="Times New Roman" panose="02020603050405020304" pitchFamily="18" charset="0"/>
                <a:cs typeface="Times New Roman" panose="02020603050405020304" pitchFamily="18" charset="0"/>
                <a:hlinkClick r:id="rId3"/>
              </a:rPr>
              <a:t>радіаційного балансу</a:t>
            </a:r>
            <a:r>
              <a:rPr lang="uk-UA" sz="2400" dirty="0">
                <a:latin typeface="Times New Roman" panose="02020603050405020304" pitchFamily="18" charset="0"/>
                <a:cs typeface="Times New Roman" panose="02020603050405020304" pitchFamily="18" charset="0"/>
              </a:rPr>
              <a:t>. Пересічна температура липня становить +20...+24°С, січня -2...-9°С. Вегетаційний період триває 210-245 днів</a:t>
            </a:r>
            <a:r>
              <a:rPr lang="uk-UA" sz="2400" dirty="0" smtClean="0">
                <a:latin typeface="Times New Roman" panose="02020603050405020304" pitchFamily="18" charset="0"/>
                <a:cs typeface="Times New Roman" panose="02020603050405020304" pitchFamily="18" charset="0"/>
              </a:rPr>
              <a:t>.</a:t>
            </a:r>
            <a:br>
              <a:rPr lang="uk-UA" sz="2400" dirty="0" smtClean="0">
                <a:latin typeface="Times New Roman" panose="02020603050405020304" pitchFamily="18" charset="0"/>
                <a:cs typeface="Times New Roman" panose="02020603050405020304" pitchFamily="18" charset="0"/>
              </a:rPr>
            </a:br>
            <a:r>
              <a:rPr lang="ru-RU" sz="2400" dirty="0">
                <a:latin typeface="Times New Roman" panose="02020603050405020304" pitchFamily="18" charset="0"/>
                <a:cs typeface="Times New Roman" panose="02020603050405020304" pitchFamily="18" charset="0"/>
              </a:rPr>
              <a:t>Зона </a:t>
            </a:r>
            <a:r>
              <a:rPr lang="ru-RU" sz="2400" dirty="0" err="1">
                <a:latin typeface="Times New Roman" panose="02020603050405020304" pitchFamily="18" charset="0"/>
                <a:cs typeface="Times New Roman" panose="02020603050405020304" pitchFamily="18" charset="0"/>
              </a:rPr>
              <a:t>піддається</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значному</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впливу</a:t>
            </a:r>
            <a:r>
              <a:rPr lang="ru-RU" sz="2400" dirty="0">
                <a:latin typeface="Times New Roman" panose="02020603050405020304" pitchFamily="18" charset="0"/>
                <a:cs typeface="Times New Roman" panose="02020603050405020304" pitchFamily="18" charset="0"/>
              </a:rPr>
              <a:t> (особливо у зимовий </a:t>
            </a:r>
            <a:r>
              <a:rPr lang="ru-RU" sz="2400" dirty="0" err="1">
                <a:latin typeface="Times New Roman" panose="02020603050405020304" pitchFamily="18" charset="0"/>
                <a:cs typeface="Times New Roman" panose="02020603050405020304" pitchFamily="18" charset="0"/>
              </a:rPr>
              <a:t>період</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Сибірського</a:t>
            </a:r>
            <a:r>
              <a:rPr lang="ru-RU" sz="2400" dirty="0">
                <a:latin typeface="Times New Roman" panose="02020603050405020304" pitchFamily="18" charset="0"/>
                <a:cs typeface="Times New Roman" panose="02020603050405020304" pitchFamily="18" charset="0"/>
              </a:rPr>
              <a:t> антициклону. </a:t>
            </a:r>
            <a:r>
              <a:rPr lang="ru-RU" sz="2400" dirty="0" err="1">
                <a:latin typeface="Times New Roman" panose="02020603050405020304" pitchFamily="18" charset="0"/>
                <a:cs typeface="Times New Roman" panose="02020603050405020304" pitchFamily="18" charset="0"/>
                <a:hlinkClick r:id="rId4"/>
              </a:rPr>
              <a:t>Циклони</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здебільшого</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надходять</a:t>
            </a:r>
            <a:r>
              <a:rPr lang="ru-RU" sz="2400" dirty="0">
                <a:latin typeface="Times New Roman" panose="02020603050405020304" pitchFamily="18" charset="0"/>
                <a:cs typeface="Times New Roman" panose="02020603050405020304" pitchFamily="18" charset="0"/>
              </a:rPr>
              <a:t> з </a:t>
            </a:r>
            <a:r>
              <a:rPr lang="ru-RU" sz="2400" dirty="0" err="1">
                <a:latin typeface="Times New Roman" panose="02020603050405020304" pitchFamily="18" charset="0"/>
                <a:cs typeface="Times New Roman" panose="02020603050405020304" pitchFamily="18" charset="0"/>
              </a:rPr>
              <a:t>півдня</a:t>
            </a:r>
            <a:r>
              <a:rPr lang="ru-RU" sz="2400" dirty="0">
                <a:latin typeface="Times New Roman" panose="02020603050405020304" pitchFamily="18" charset="0"/>
                <a:cs typeface="Times New Roman" panose="02020603050405020304" pitchFamily="18" charset="0"/>
              </a:rPr>
              <a:t> і </a:t>
            </a:r>
            <a:r>
              <a:rPr lang="ru-RU" sz="2400" dirty="0" err="1">
                <a:latin typeface="Times New Roman" panose="02020603050405020304" pitchFamily="18" charset="0"/>
                <a:cs typeface="Times New Roman" panose="02020603050405020304" pitchFamily="18" charset="0"/>
              </a:rPr>
              <a:t>південного</a:t>
            </a:r>
            <a:r>
              <a:rPr lang="ru-RU" sz="2400" dirty="0">
                <a:latin typeface="Times New Roman" panose="02020603050405020304" pitchFamily="18" charset="0"/>
                <a:cs typeface="Times New Roman" panose="02020603050405020304" pitchFamily="18" charset="0"/>
              </a:rPr>
              <a:t> заходу — на </a:t>
            </a:r>
            <a:r>
              <a:rPr lang="ru-RU" sz="2400" dirty="0" err="1">
                <a:latin typeface="Times New Roman" panose="02020603050405020304" pitchFamily="18" charset="0"/>
                <a:cs typeface="Times New Roman" panose="02020603050405020304" pitchFamily="18" charset="0"/>
              </a:rPr>
              <a:t>північ</a:t>
            </a:r>
            <a:r>
              <a:rPr lang="ru-RU" sz="2400" dirty="0">
                <a:latin typeface="Times New Roman" panose="02020603050405020304" pitchFamily="18" charset="0"/>
                <a:cs typeface="Times New Roman" panose="02020603050405020304" pitchFamily="18" charset="0"/>
              </a:rPr>
              <a:t> і </a:t>
            </a:r>
            <a:r>
              <a:rPr lang="ru-RU" sz="2400" dirty="0" err="1">
                <a:latin typeface="Times New Roman" panose="02020603050405020304" pitchFamily="18" charset="0"/>
                <a:cs typeface="Times New Roman" panose="02020603050405020304" pitchFamily="18" charset="0"/>
              </a:rPr>
              <a:t>північний</a:t>
            </a:r>
            <a:r>
              <a:rPr lang="ru-RU" sz="2400" dirty="0">
                <a:latin typeface="Times New Roman" panose="02020603050405020304" pitchFamily="18" charset="0"/>
                <a:cs typeface="Times New Roman" panose="02020603050405020304" pitchFamily="18" charset="0"/>
              </a:rPr>
              <a:t> </a:t>
            </a:r>
            <a:r>
              <a:rPr lang="ru-RU" sz="2400" dirty="0" err="1">
                <a:latin typeface="Times New Roman" panose="02020603050405020304" pitchFamily="18" charset="0"/>
                <a:cs typeface="Times New Roman" panose="02020603050405020304" pitchFamily="18" charset="0"/>
              </a:rPr>
              <a:t>схід</a:t>
            </a:r>
            <a:r>
              <a:rPr lang="ru-RU" sz="2400" dirty="0" smtClean="0">
                <a:latin typeface="Times New Roman" panose="02020603050405020304" pitchFamily="18" charset="0"/>
                <a:cs typeface="Times New Roman" panose="02020603050405020304" pitchFamily="18" charset="0"/>
              </a:rPr>
              <a:t>.</a:t>
            </a:r>
            <a:br>
              <a:rPr lang="ru-RU" sz="2400" dirty="0" smtClean="0">
                <a:latin typeface="Times New Roman" panose="02020603050405020304" pitchFamily="18" charset="0"/>
                <a:cs typeface="Times New Roman" panose="02020603050405020304" pitchFamily="18" charset="0"/>
              </a:rPr>
            </a:br>
            <a:r>
              <a:rPr lang="uk-UA" sz="2400" dirty="0">
                <a:latin typeface="Times New Roman" panose="02020603050405020304" pitchFamily="18" charset="0"/>
                <a:cs typeface="Times New Roman" panose="02020603050405020304" pitchFamily="18" charset="0"/>
              </a:rPr>
              <a:t>Пересічно за рік у Степу випадає 300-450 мм опадів, у північному Криму і прибережному Причорномор'ї — 300-350 мм, тобто кількість опадів зменшується з півночі на південь. Часто бувають посухи. Значної шкоди сільському господарству завдають суховії, пилові бурі, особливо навесні та в </a:t>
            </a:r>
            <a:r>
              <a:rPr lang="uk-UA" sz="2400" dirty="0" err="1">
                <a:latin typeface="Times New Roman" panose="02020603050405020304" pitchFamily="18" charset="0"/>
                <a:cs typeface="Times New Roman" panose="02020603050405020304" pitchFamily="18" charset="0"/>
              </a:rPr>
              <a:t>ранньолітні</a:t>
            </a:r>
            <a:r>
              <a:rPr lang="uk-UA" sz="2400" dirty="0">
                <a:latin typeface="Times New Roman" panose="02020603050405020304" pitchFamily="18" charset="0"/>
                <a:cs typeface="Times New Roman" panose="02020603050405020304" pitchFamily="18" charset="0"/>
              </a:rPr>
              <a:t> періоди вегетації. Загалом кліматичні та </a:t>
            </a:r>
            <a:r>
              <a:rPr lang="uk-UA" sz="2400" dirty="0" err="1">
                <a:latin typeface="Times New Roman" panose="02020603050405020304" pitchFamily="18" charset="0"/>
                <a:cs typeface="Times New Roman" panose="02020603050405020304" pitchFamily="18" charset="0"/>
              </a:rPr>
              <a:t>агрокліматичні</a:t>
            </a:r>
            <a:r>
              <a:rPr lang="uk-UA" sz="2400" dirty="0">
                <a:latin typeface="Times New Roman" panose="02020603050405020304" pitchFamily="18" charset="0"/>
                <a:cs typeface="Times New Roman" panose="02020603050405020304" pitchFamily="18" charset="0"/>
              </a:rPr>
              <a:t> ресурси зони сприятливі для ведення </a:t>
            </a:r>
            <a:r>
              <a:rPr lang="uk-UA" sz="2400" dirty="0">
                <a:latin typeface="Times New Roman" panose="02020603050405020304" pitchFamily="18" charset="0"/>
                <a:cs typeface="Times New Roman" panose="02020603050405020304" pitchFamily="18" charset="0"/>
                <a:hlinkClick r:id="rId5"/>
              </a:rPr>
              <a:t>сільського господарства</a:t>
            </a:r>
            <a:r>
              <a:rPr lang="uk-UA" sz="2400" dirty="0">
                <a:latin typeface="Times New Roman" panose="02020603050405020304" pitchFamily="18" charset="0"/>
                <a:cs typeface="Times New Roman" panose="02020603050405020304" pitchFamily="18" charset="0"/>
              </a:rPr>
              <a:t>, особливо в разі </a:t>
            </a:r>
            <a:r>
              <a:rPr lang="uk-UA" sz="2400" dirty="0">
                <a:latin typeface="Times New Roman" panose="02020603050405020304" pitchFamily="18" charset="0"/>
                <a:cs typeface="Times New Roman" panose="02020603050405020304" pitchFamily="18" charset="0"/>
                <a:hlinkClick r:id="rId6"/>
              </a:rPr>
              <a:t>зрошення посушливих земель</a:t>
            </a:r>
            <a:r>
              <a:rPr lang="uk-UA" sz="2400" dirty="0" smtClean="0">
                <a:latin typeface="Times New Roman" panose="02020603050405020304" pitchFamily="18" charset="0"/>
                <a:cs typeface="Times New Roman" panose="02020603050405020304" pitchFamily="18" charset="0"/>
              </a:rPr>
              <a:t>.</a:t>
            </a:r>
            <a:br>
              <a:rPr lang="uk-UA" sz="2400" dirty="0" smtClean="0">
                <a:latin typeface="Times New Roman" panose="02020603050405020304" pitchFamily="18" charset="0"/>
                <a:cs typeface="Times New Roman" panose="02020603050405020304" pitchFamily="18" charset="0"/>
              </a:rPr>
            </a:br>
            <a:r>
              <a:rPr lang="uk-UA" sz="2400" dirty="0" smtClean="0">
                <a:latin typeface="Times New Roman" panose="02020603050405020304" pitchFamily="18" charset="0"/>
                <a:cs typeface="Times New Roman" panose="02020603050405020304" pitchFamily="18" charset="0"/>
              </a:rPr>
              <a:t>[1]</a:t>
            </a:r>
            <a:br>
              <a:rPr lang="uk-UA" sz="2400" dirty="0" smtClean="0">
                <a:latin typeface="Times New Roman" panose="02020603050405020304" pitchFamily="18" charset="0"/>
                <a:cs typeface="Times New Roman" panose="02020603050405020304" pitchFamily="18" charset="0"/>
              </a:rPr>
            </a:br>
            <a:endParaRPr lang="uk-UA"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304109"/>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8949704" cy="4194412"/>
          </a:xfrm>
          <a:prstGeom prst="rect">
            <a:avLst/>
          </a:prstGeom>
        </p:spPr>
      </p:pic>
      <p:pic>
        <p:nvPicPr>
          <p:cNvPr id="5" name="Рисунок 4"/>
          <p:cNvPicPr>
            <a:picLocks noChangeAspect="1"/>
          </p:cNvPicPr>
          <p:nvPr/>
        </p:nvPicPr>
        <p:blipFill>
          <a:blip r:embed="rId3"/>
          <a:stretch>
            <a:fillRect/>
          </a:stretch>
        </p:blipFill>
        <p:spPr>
          <a:xfrm>
            <a:off x="0" y="0"/>
            <a:ext cx="12191999" cy="6858000"/>
          </a:xfrm>
          <a:prstGeom prst="rect">
            <a:avLst/>
          </a:prstGeom>
        </p:spPr>
      </p:pic>
      <p:sp>
        <p:nvSpPr>
          <p:cNvPr id="2" name="Заголовок 1"/>
          <p:cNvSpPr>
            <a:spLocks noGrp="1"/>
          </p:cNvSpPr>
          <p:nvPr>
            <p:ph type="title"/>
          </p:nvPr>
        </p:nvSpPr>
        <p:spPr>
          <a:xfrm>
            <a:off x="0" y="0"/>
            <a:ext cx="12191999" cy="6857999"/>
          </a:xfrm>
        </p:spPr>
        <p:txBody>
          <a:bodyPr/>
          <a:lstStyle/>
          <a:p>
            <a:endParaRPr lang="uk-UA" dirty="0"/>
          </a:p>
        </p:txBody>
      </p:sp>
      <p:sp>
        <p:nvSpPr>
          <p:cNvPr id="6" name="Выноска-облако 5"/>
          <p:cNvSpPr/>
          <p:nvPr/>
        </p:nvSpPr>
        <p:spPr>
          <a:xfrm>
            <a:off x="116114" y="1"/>
            <a:ext cx="3947886" cy="1814286"/>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Заповідний степ</a:t>
            </a:r>
            <a:endParaRPr lang="uk-UA" dirty="0"/>
          </a:p>
        </p:txBody>
      </p:sp>
      <p:sp>
        <p:nvSpPr>
          <p:cNvPr id="7" name="Месяц 6"/>
          <p:cNvSpPr/>
          <p:nvPr/>
        </p:nvSpPr>
        <p:spPr>
          <a:xfrm>
            <a:off x="8781143" y="391886"/>
            <a:ext cx="2569028" cy="2046514"/>
          </a:xfrm>
          <a:prstGeom prst="mo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uk-UA" dirty="0" smtClean="0"/>
              <a:t>Рисунок 14</a:t>
            </a:r>
            <a:endParaRPr lang="uk-UA" dirty="0"/>
          </a:p>
        </p:txBody>
      </p:sp>
    </p:spTree>
    <p:extLst>
      <p:ext uri="{BB962C8B-B14F-4D97-AF65-F5344CB8AC3E}">
        <p14:creationId xmlns:p14="http://schemas.microsoft.com/office/powerpoint/2010/main" val="41237258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1" y="0"/>
            <a:ext cx="12191999" cy="6858000"/>
          </a:xfrm>
          <a:prstGeom prst="rect">
            <a:avLst/>
          </a:prstGeom>
        </p:spPr>
      </p:pic>
      <p:sp>
        <p:nvSpPr>
          <p:cNvPr id="2" name="Заголовок 1"/>
          <p:cNvSpPr>
            <a:spLocks noGrp="1"/>
          </p:cNvSpPr>
          <p:nvPr>
            <p:ph type="title"/>
          </p:nvPr>
        </p:nvSpPr>
        <p:spPr>
          <a:xfrm>
            <a:off x="0" y="0"/>
            <a:ext cx="12191999" cy="6858000"/>
          </a:xfrm>
        </p:spPr>
        <p:txBody>
          <a:bodyPr/>
          <a:lstStyle/>
          <a:p>
            <a:endParaRPr lang="uk-UA" dirty="0"/>
          </a:p>
        </p:txBody>
      </p:sp>
      <p:sp>
        <p:nvSpPr>
          <p:cNvPr id="5" name="Выноска-облако 4"/>
          <p:cNvSpPr/>
          <p:nvPr/>
        </p:nvSpPr>
        <p:spPr>
          <a:xfrm>
            <a:off x="174171" y="116114"/>
            <a:ext cx="4034972" cy="1770743"/>
          </a:xfrm>
          <a:prstGeom prst="cloudCallout">
            <a:avLst/>
          </a:prstGeom>
        </p:spPr>
        <p:style>
          <a:lnRef idx="2">
            <a:schemeClr val="dk1"/>
          </a:lnRef>
          <a:fillRef idx="1">
            <a:schemeClr val="lt1"/>
          </a:fillRef>
          <a:effectRef idx="0">
            <a:schemeClr val="dk1"/>
          </a:effectRef>
          <a:fontRef idx="minor">
            <a:schemeClr val="dk1"/>
          </a:fontRef>
        </p:style>
        <p:txBody>
          <a:bodyPr rtlCol="0" anchor="ctr"/>
          <a:lstStyle/>
          <a:p>
            <a:pPr algn="ctr"/>
            <a:r>
              <a:rPr lang="uk-UA" dirty="0" smtClean="0"/>
              <a:t>Південний степ</a:t>
            </a:r>
            <a:endParaRPr lang="uk-UA" dirty="0"/>
          </a:p>
        </p:txBody>
      </p:sp>
      <p:sp>
        <p:nvSpPr>
          <p:cNvPr id="6" name="Двойная волна 5"/>
          <p:cNvSpPr/>
          <p:nvPr/>
        </p:nvSpPr>
        <p:spPr>
          <a:xfrm>
            <a:off x="8723087" y="4760686"/>
            <a:ext cx="2844800" cy="1828800"/>
          </a:xfrm>
          <a:prstGeom prst="doubleWave">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uk-UA" dirty="0" smtClean="0"/>
              <a:t>Рисунок 15</a:t>
            </a:r>
            <a:endParaRPr lang="uk-UA" dirty="0"/>
          </a:p>
        </p:txBody>
      </p:sp>
    </p:spTree>
    <p:extLst>
      <p:ext uri="{BB962C8B-B14F-4D97-AF65-F5344CB8AC3E}">
        <p14:creationId xmlns:p14="http://schemas.microsoft.com/office/powerpoint/2010/main" val="335966462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stretch>
            <a:fillRect/>
          </a:stretch>
        </p:blipFill>
        <p:spPr>
          <a:xfrm>
            <a:off x="0" y="0"/>
            <a:ext cx="12192000" cy="6858000"/>
          </a:xfrm>
          <a:prstGeom prst="rect">
            <a:avLst/>
          </a:prstGeom>
        </p:spPr>
      </p:pic>
      <p:sp>
        <p:nvSpPr>
          <p:cNvPr id="2" name="Заголовок 1"/>
          <p:cNvSpPr>
            <a:spLocks noGrp="1"/>
          </p:cNvSpPr>
          <p:nvPr>
            <p:ph type="title"/>
          </p:nvPr>
        </p:nvSpPr>
        <p:spPr>
          <a:xfrm>
            <a:off x="0" y="0"/>
            <a:ext cx="12046857" cy="6858000"/>
          </a:xfrm>
        </p:spPr>
        <p:txBody>
          <a:bodyPr/>
          <a:lstStyle/>
          <a:p>
            <a:endParaRPr lang="uk-UA" dirty="0"/>
          </a:p>
        </p:txBody>
      </p:sp>
      <p:sp>
        <p:nvSpPr>
          <p:cNvPr id="5" name="Пятно 1 4"/>
          <p:cNvSpPr/>
          <p:nvPr/>
        </p:nvSpPr>
        <p:spPr>
          <a:xfrm>
            <a:off x="7808685" y="-449943"/>
            <a:ext cx="3817257" cy="2714171"/>
          </a:xfrm>
          <a:prstGeom prst="irregularSeal1">
            <a:avLst/>
          </a:prstGeom>
        </p:spPr>
        <p:style>
          <a:lnRef idx="3">
            <a:schemeClr val="lt1"/>
          </a:lnRef>
          <a:fillRef idx="1">
            <a:schemeClr val="accent3"/>
          </a:fillRef>
          <a:effectRef idx="1">
            <a:schemeClr val="accent3"/>
          </a:effectRef>
          <a:fontRef idx="minor">
            <a:schemeClr val="lt1"/>
          </a:fontRef>
        </p:style>
        <p:txBody>
          <a:bodyPr vert="vert" rtlCol="0" anchor="ctr"/>
          <a:lstStyle/>
          <a:p>
            <a:pPr algn="ctr"/>
            <a:r>
              <a:rPr lang="uk-UA" sz="2000" dirty="0" smtClean="0"/>
              <a:t>Кінець</a:t>
            </a:r>
            <a:endParaRPr lang="uk-UA" sz="2000" dirty="0"/>
          </a:p>
        </p:txBody>
      </p:sp>
    </p:spTree>
    <p:extLst>
      <p:ext uri="{BB962C8B-B14F-4D97-AF65-F5344CB8AC3E}">
        <p14:creationId xmlns:p14="http://schemas.microsoft.com/office/powerpoint/2010/main" val="2526189971"/>
      </p:ext>
    </p:extLst>
  </p:cSld>
  <p:clrMapOvr>
    <a:masterClrMapping/>
  </p:clrMapOvr>
  <p:transition spd="slow">
    <p:push dir="u"/>
    <p:sndAc>
      <p:stSnd>
        <p:snd r:embed="rId2" name="suction.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nodePh="1">
                                  <p:stCondLst>
                                    <p:cond delay="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8949704" cy="4194412"/>
          </a:xfrm>
          <a:prstGeom prst="rect">
            <a:avLst/>
          </a:prstGeom>
        </p:spPr>
      </p:pic>
      <p:pic>
        <p:nvPicPr>
          <p:cNvPr id="5" name="Рисунок 4"/>
          <p:cNvPicPr>
            <a:picLocks noChangeAspect="1"/>
          </p:cNvPicPr>
          <p:nvPr/>
        </p:nvPicPr>
        <p:blipFill>
          <a:blip r:embed="rId2"/>
          <a:stretch>
            <a:fillRect/>
          </a:stretch>
        </p:blipFill>
        <p:spPr>
          <a:xfrm>
            <a:off x="0" y="0"/>
            <a:ext cx="8949704" cy="4194412"/>
          </a:xfrm>
          <a:prstGeom prst="rect">
            <a:avLst/>
          </a:prstGeom>
        </p:spPr>
      </p:pic>
      <p:pic>
        <p:nvPicPr>
          <p:cNvPr id="6" name="Рисунок 5"/>
          <p:cNvPicPr>
            <a:picLocks noChangeAspect="1"/>
          </p:cNvPicPr>
          <p:nvPr/>
        </p:nvPicPr>
        <p:blipFill>
          <a:blip r:embed="rId3"/>
          <a:stretch>
            <a:fillRect/>
          </a:stretch>
        </p:blipFill>
        <p:spPr>
          <a:xfrm>
            <a:off x="0" y="0"/>
            <a:ext cx="12192000" cy="6858000"/>
          </a:xfrm>
          <a:prstGeom prst="rect">
            <a:avLst/>
          </a:prstGeom>
        </p:spPr>
      </p:pic>
      <p:sp>
        <p:nvSpPr>
          <p:cNvPr id="2" name="Заголовок 1"/>
          <p:cNvSpPr>
            <a:spLocks noGrp="1"/>
          </p:cNvSpPr>
          <p:nvPr>
            <p:ph type="title"/>
          </p:nvPr>
        </p:nvSpPr>
        <p:spPr>
          <a:xfrm>
            <a:off x="0" y="0"/>
            <a:ext cx="12192000" cy="6858000"/>
          </a:xfrm>
        </p:spPr>
        <p:txBody>
          <a:bodyPr/>
          <a:lstStyle/>
          <a:p>
            <a:endParaRPr lang="uk-UA" dirty="0"/>
          </a:p>
        </p:txBody>
      </p:sp>
    </p:spTree>
    <p:extLst>
      <p:ext uri="{BB962C8B-B14F-4D97-AF65-F5344CB8AC3E}">
        <p14:creationId xmlns:p14="http://schemas.microsoft.com/office/powerpoint/2010/main" val="28671925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8949704" cy="4194412"/>
          </a:xfrm>
          <a:prstGeom prst="rect">
            <a:avLst/>
          </a:prstGeom>
        </p:spPr>
      </p:pic>
      <p:pic>
        <p:nvPicPr>
          <p:cNvPr id="5" name="Рисунок 4"/>
          <p:cNvPicPr>
            <a:picLocks noChangeAspect="1"/>
          </p:cNvPicPr>
          <p:nvPr/>
        </p:nvPicPr>
        <p:blipFill>
          <a:blip r:embed="rId2"/>
          <a:stretch>
            <a:fillRect/>
          </a:stretch>
        </p:blipFill>
        <p:spPr>
          <a:xfrm>
            <a:off x="0" y="0"/>
            <a:ext cx="8949704" cy="4194412"/>
          </a:xfrm>
          <a:prstGeom prst="rect">
            <a:avLst/>
          </a:prstGeom>
        </p:spPr>
      </p:pic>
      <p:pic>
        <p:nvPicPr>
          <p:cNvPr id="6" name="Рисунок 5"/>
          <p:cNvPicPr>
            <a:picLocks noChangeAspect="1"/>
          </p:cNvPicPr>
          <p:nvPr/>
        </p:nvPicPr>
        <p:blipFill>
          <a:blip r:embed="rId3"/>
          <a:stretch>
            <a:fillRect/>
          </a:stretch>
        </p:blipFill>
        <p:spPr>
          <a:xfrm>
            <a:off x="0" y="0"/>
            <a:ext cx="12192000" cy="6858000"/>
          </a:xfrm>
          <a:prstGeom prst="rect">
            <a:avLst/>
          </a:prstGeom>
        </p:spPr>
      </p:pic>
      <p:sp>
        <p:nvSpPr>
          <p:cNvPr id="2" name="Заголовок 1"/>
          <p:cNvSpPr>
            <a:spLocks noGrp="1"/>
          </p:cNvSpPr>
          <p:nvPr>
            <p:ph type="title"/>
          </p:nvPr>
        </p:nvSpPr>
        <p:spPr>
          <a:xfrm>
            <a:off x="0" y="0"/>
            <a:ext cx="12191999" cy="6858000"/>
          </a:xfrm>
        </p:spPr>
        <p:txBody>
          <a:bodyPr/>
          <a:lstStyle/>
          <a:p>
            <a:endParaRPr lang="uk-UA" dirty="0"/>
          </a:p>
        </p:txBody>
      </p:sp>
    </p:spTree>
    <p:extLst>
      <p:ext uri="{BB962C8B-B14F-4D97-AF65-F5344CB8AC3E}">
        <p14:creationId xmlns:p14="http://schemas.microsoft.com/office/powerpoint/2010/main" val="27768686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12192000" cy="9420225"/>
          </a:xfrm>
          <a:prstGeom prst="rect">
            <a:avLst/>
          </a:prstGeom>
        </p:spPr>
      </p:pic>
      <p:sp>
        <p:nvSpPr>
          <p:cNvPr id="2" name="Заголовок 1"/>
          <p:cNvSpPr>
            <a:spLocks noGrp="1"/>
          </p:cNvSpPr>
          <p:nvPr>
            <p:ph type="title"/>
          </p:nvPr>
        </p:nvSpPr>
        <p:spPr>
          <a:xfrm>
            <a:off x="0" y="0"/>
            <a:ext cx="12075885" cy="6858000"/>
          </a:xfrm>
        </p:spPr>
        <p:txBody>
          <a:bodyPr/>
          <a:lstStyle/>
          <a:p>
            <a:endParaRPr lang="uk-UA" dirty="0"/>
          </a:p>
        </p:txBody>
      </p:sp>
    </p:spTree>
    <p:extLst>
      <p:ext uri="{BB962C8B-B14F-4D97-AF65-F5344CB8AC3E}">
        <p14:creationId xmlns:p14="http://schemas.microsoft.com/office/powerpoint/2010/main" val="25203548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8949704" cy="4194412"/>
          </a:xfrm>
          <a:prstGeom prst="rect">
            <a:avLst/>
          </a:prstGeom>
        </p:spPr>
      </p:pic>
      <p:pic>
        <p:nvPicPr>
          <p:cNvPr id="5" name="Рисунок 4"/>
          <p:cNvPicPr>
            <a:picLocks noChangeAspect="1"/>
          </p:cNvPicPr>
          <p:nvPr/>
        </p:nvPicPr>
        <p:blipFill>
          <a:blip r:embed="rId2"/>
          <a:stretch>
            <a:fillRect/>
          </a:stretch>
        </p:blipFill>
        <p:spPr>
          <a:xfrm>
            <a:off x="0" y="0"/>
            <a:ext cx="8949704" cy="4194412"/>
          </a:xfrm>
          <a:prstGeom prst="rect">
            <a:avLst/>
          </a:prstGeom>
        </p:spPr>
      </p:pic>
      <p:pic>
        <p:nvPicPr>
          <p:cNvPr id="6" name="Рисунок 5"/>
          <p:cNvPicPr>
            <a:picLocks noChangeAspect="1"/>
          </p:cNvPicPr>
          <p:nvPr/>
        </p:nvPicPr>
        <p:blipFill>
          <a:blip r:embed="rId3"/>
          <a:stretch>
            <a:fillRect/>
          </a:stretch>
        </p:blipFill>
        <p:spPr>
          <a:xfrm>
            <a:off x="-1" y="0"/>
            <a:ext cx="12192000" cy="6858000"/>
          </a:xfrm>
          <a:prstGeom prst="rect">
            <a:avLst/>
          </a:prstGeom>
        </p:spPr>
      </p:pic>
      <p:sp>
        <p:nvSpPr>
          <p:cNvPr id="2" name="Заголовок 1"/>
          <p:cNvSpPr>
            <a:spLocks noGrp="1"/>
          </p:cNvSpPr>
          <p:nvPr>
            <p:ph type="title"/>
          </p:nvPr>
        </p:nvSpPr>
        <p:spPr>
          <a:xfrm>
            <a:off x="0" y="0"/>
            <a:ext cx="12191999" cy="6858000"/>
          </a:xfrm>
        </p:spPr>
        <p:txBody>
          <a:bodyPr/>
          <a:lstStyle/>
          <a:p>
            <a:endParaRPr lang="uk-UA" dirty="0"/>
          </a:p>
        </p:txBody>
      </p:sp>
    </p:spTree>
    <p:extLst>
      <p:ext uri="{BB962C8B-B14F-4D97-AF65-F5344CB8AC3E}">
        <p14:creationId xmlns:p14="http://schemas.microsoft.com/office/powerpoint/2010/main" val="38892324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1999" cy="6858000"/>
          </a:xfrm>
        </p:spPr>
        <p:txBody>
          <a:bodyPr/>
          <a:lstStyle/>
          <a:p>
            <a:pPr algn="just"/>
            <a:r>
              <a:rPr lang="uk-UA" sz="2400" dirty="0" smtClean="0"/>
              <a:t>Список використаної літератури</a:t>
            </a:r>
            <a:br>
              <a:rPr lang="uk-UA" sz="2400" dirty="0" smtClean="0"/>
            </a:br>
            <a:r>
              <a:rPr lang="uk-UA" sz="2400" dirty="0" smtClean="0"/>
              <a:t>1. </a:t>
            </a:r>
            <a:r>
              <a:rPr lang="en-US" sz="2400" dirty="0"/>
              <a:t>https://geoknigi.com/book_view.php?id=815</a:t>
            </a:r>
            <a:endParaRPr lang="uk-UA" sz="2400" dirty="0"/>
          </a:p>
        </p:txBody>
      </p:sp>
    </p:spTree>
    <p:extLst>
      <p:ext uri="{BB962C8B-B14F-4D97-AF65-F5344CB8AC3E}">
        <p14:creationId xmlns:p14="http://schemas.microsoft.com/office/powerpoint/2010/main" val="11530684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1" y="0"/>
            <a:ext cx="12191999" cy="6858000"/>
          </a:xfrm>
          <a:prstGeom prst="rect">
            <a:avLst/>
          </a:prstGeom>
        </p:spPr>
      </p:pic>
      <p:sp>
        <p:nvSpPr>
          <p:cNvPr id="2" name="Заголовок 1"/>
          <p:cNvSpPr>
            <a:spLocks noGrp="1"/>
          </p:cNvSpPr>
          <p:nvPr>
            <p:ph type="title"/>
          </p:nvPr>
        </p:nvSpPr>
        <p:spPr>
          <a:xfrm>
            <a:off x="58057" y="0"/>
            <a:ext cx="12191999" cy="6858000"/>
          </a:xfrm>
        </p:spPr>
        <p:txBody>
          <a:bodyPr/>
          <a:lstStyle/>
          <a:p>
            <a:endParaRPr lang="uk-UA" sz="1400" dirty="0">
              <a:latin typeface="Times New Roman" panose="02020603050405020304" pitchFamily="18" charset="0"/>
              <a:cs typeface="Times New Roman" panose="02020603050405020304" pitchFamily="18" charset="0"/>
            </a:endParaRPr>
          </a:p>
        </p:txBody>
      </p:sp>
      <p:sp>
        <p:nvSpPr>
          <p:cNvPr id="5" name="Скругленный прямоугольник 4"/>
          <p:cNvSpPr/>
          <p:nvPr/>
        </p:nvSpPr>
        <p:spPr>
          <a:xfrm>
            <a:off x="8069940" y="0"/>
            <a:ext cx="4122058" cy="2119086"/>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Температура </a:t>
            </a:r>
          </a:p>
          <a:p>
            <a:pPr algn="ctr"/>
            <a:r>
              <a:rPr lang="uk-UA" dirty="0" smtClean="0"/>
              <a:t>липня становить - +20 - +24</a:t>
            </a:r>
          </a:p>
          <a:p>
            <a:pPr algn="ctr"/>
            <a:r>
              <a:rPr lang="uk-UA" dirty="0"/>
              <a:t>с</a:t>
            </a:r>
            <a:r>
              <a:rPr lang="uk-UA" dirty="0" smtClean="0"/>
              <a:t>ічня - - 2 - - 9 </a:t>
            </a:r>
          </a:p>
          <a:p>
            <a:pPr algn="ctr"/>
            <a:r>
              <a:rPr lang="uk-UA" dirty="0" smtClean="0"/>
              <a:t>Опади – 300 – 450 мм</a:t>
            </a:r>
            <a:endParaRPr lang="uk-UA" dirty="0"/>
          </a:p>
        </p:txBody>
      </p:sp>
      <p:sp>
        <p:nvSpPr>
          <p:cNvPr id="6" name="Управляющая кнопка: домой 5">
            <a:hlinkClick r:id="" action="ppaction://hlinkshowjump?jump=firstslide" highlightClick="1"/>
          </p:cNvPr>
          <p:cNvSpPr/>
          <p:nvPr/>
        </p:nvSpPr>
        <p:spPr>
          <a:xfrm>
            <a:off x="0" y="0"/>
            <a:ext cx="2728686" cy="1625600"/>
          </a:xfrm>
          <a:prstGeom prst="actionButtonHom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uk-UA" dirty="0" smtClean="0"/>
              <a:t>Рисунок 1 </a:t>
            </a:r>
            <a:endParaRPr lang="uk-UA" dirty="0"/>
          </a:p>
        </p:txBody>
      </p:sp>
    </p:spTree>
    <p:extLst>
      <p:ext uri="{BB962C8B-B14F-4D97-AF65-F5344CB8AC3E}">
        <p14:creationId xmlns:p14="http://schemas.microsoft.com/office/powerpoint/2010/main" val="208116957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12191999" cy="6749142"/>
          </a:xfrm>
        </p:spPr>
        <p:txBody>
          <a:bodyPr/>
          <a:lstStyle/>
          <a:p>
            <a:r>
              <a:rPr lang="uk-UA" sz="2000" b="1" dirty="0"/>
              <a:t>Води степу України</a:t>
            </a:r>
            <a:br>
              <a:rPr lang="uk-UA" sz="2000" b="1" dirty="0"/>
            </a:br>
            <a:r>
              <a:rPr lang="uk-UA" sz="1600" dirty="0"/>
              <a:t>Степова зона належить до маловодних регіонів України. Рівень забезпеченості населення водою в 3-4 рази нижчий, ніж на</a:t>
            </a:r>
            <a:r>
              <a:rPr lang="uk-UA" sz="1600" dirty="0">
                <a:solidFill>
                  <a:srgbClr val="FF0000"/>
                </a:solidFill>
              </a:rPr>
              <a:t> </a:t>
            </a:r>
            <a:r>
              <a:rPr lang="uk-UA" sz="1600" u="sng" dirty="0">
                <a:solidFill>
                  <a:schemeClr val="tx1"/>
                </a:solidFill>
                <a:hlinkClick r:id="rId2"/>
              </a:rPr>
              <a:t>Поліссі</a:t>
            </a:r>
            <a:r>
              <a:rPr lang="uk-UA" sz="1600" dirty="0">
                <a:solidFill>
                  <a:srgbClr val="FF0000"/>
                </a:solidFill>
              </a:rPr>
              <a:t> </a:t>
            </a:r>
            <a:r>
              <a:rPr lang="uk-UA" sz="1600" dirty="0">
                <a:solidFill>
                  <a:schemeClr val="tx1"/>
                </a:solidFill>
              </a:rPr>
              <a:t>чи в</a:t>
            </a:r>
            <a:r>
              <a:rPr lang="uk-UA" sz="1600" dirty="0">
                <a:solidFill>
                  <a:srgbClr val="FF0000"/>
                </a:solidFill>
              </a:rPr>
              <a:t> </a:t>
            </a:r>
            <a:r>
              <a:rPr lang="uk-UA" sz="1600" dirty="0">
                <a:solidFill>
                  <a:schemeClr val="tx1"/>
                </a:solidFill>
                <a:hlinkClick r:id="rId3"/>
              </a:rPr>
              <a:t>Західному Лісостепу</a:t>
            </a:r>
            <a:r>
              <a:rPr lang="uk-UA" sz="1600" dirty="0">
                <a:solidFill>
                  <a:schemeClr val="tx1"/>
                </a:solidFill>
              </a:rPr>
              <a:t>. </a:t>
            </a:r>
            <a:r>
              <a:rPr lang="uk-UA" sz="1600" dirty="0"/>
              <a:t>На територіях Північного </a:t>
            </a:r>
            <a:r>
              <a:rPr lang="uk-UA" sz="1600" dirty="0" err="1">
                <a:hlinkClick r:id="rId4"/>
              </a:rPr>
              <a:t>Присивашшя</a:t>
            </a:r>
            <a:r>
              <a:rPr lang="uk-UA" sz="1600" dirty="0"/>
              <a:t> і </a:t>
            </a:r>
            <a:r>
              <a:rPr lang="uk-UA" sz="1600" dirty="0">
                <a:hlinkClick r:id="rId5"/>
              </a:rPr>
              <a:t>Олешківських пісків</a:t>
            </a:r>
            <a:r>
              <a:rPr lang="uk-UA" sz="1600" dirty="0"/>
              <a:t> річкова сітка взагалі не утворюється. В прилеглих до нього районах, у межиріччі нижніх течій Південного Бугу і Дністра, а також у північній і центральній частинах Криму річок теж мало. </a:t>
            </a:r>
            <a:r>
              <a:rPr lang="uk-UA" sz="1600" dirty="0">
                <a:hlinkClick r:id="rId6"/>
              </a:rPr>
              <a:t>Річковий стік</a:t>
            </a:r>
            <a:r>
              <a:rPr lang="uk-UA" sz="1600" dirty="0"/>
              <a:t> у степовій зоні найнижчий в Україні. Водозабезпеченість помітно зростає у підвищених північних частинах зони.</a:t>
            </a:r>
            <a:br>
              <a:rPr lang="uk-UA" sz="1600" dirty="0"/>
            </a:br>
            <a:r>
              <a:rPr lang="uk-UA" sz="1600" dirty="0"/>
              <a:t>Через степову зону протікає багато річок транзитом. Серед них — дві найбільші в Європі річки — </a:t>
            </a:r>
            <a:r>
              <a:rPr lang="uk-UA" sz="1600" dirty="0">
                <a:hlinkClick r:id="rId7"/>
              </a:rPr>
              <a:t>Дунай</a:t>
            </a:r>
            <a:r>
              <a:rPr lang="uk-UA" sz="1600" dirty="0"/>
              <a:t> і </a:t>
            </a:r>
            <a:r>
              <a:rPr lang="uk-UA" sz="1600" dirty="0">
                <a:hlinkClick r:id="rId8"/>
              </a:rPr>
              <a:t>Дніпро</a:t>
            </a:r>
            <a:r>
              <a:rPr lang="uk-UA" sz="1600" dirty="0"/>
              <a:t>, а також Дністер, Південний Буг, Сіверський Донець. Багато степових річок влітку повністю або частково пересихає.</a:t>
            </a:r>
            <a:br>
              <a:rPr lang="uk-UA" sz="1600" dirty="0"/>
            </a:br>
            <a:r>
              <a:rPr lang="uk-UA" sz="1600" dirty="0"/>
              <a:t>У степовій зоні є багато прісних і солоних озер. Солоність води озер, розміщених на півночі Криму, дуже висока і становить 212‰, причому влітку вона вища, ніж узимку. Тут розміщені Красне, </a:t>
            </a:r>
            <a:r>
              <a:rPr lang="uk-UA" sz="1600" dirty="0" err="1"/>
              <a:t>Кияцьке</a:t>
            </a:r>
            <a:r>
              <a:rPr lang="uk-UA" sz="1600" dirty="0"/>
              <a:t>, </a:t>
            </a:r>
            <a:r>
              <a:rPr lang="uk-UA" sz="1600" dirty="0" err="1"/>
              <a:t>Кирлеуцьке</a:t>
            </a:r>
            <a:r>
              <a:rPr lang="uk-UA" sz="1600" dirty="0"/>
              <a:t>, Старе, </a:t>
            </a:r>
            <a:r>
              <a:rPr lang="uk-UA" sz="1600" dirty="0" err="1"/>
              <a:t>Айгульське</a:t>
            </a:r>
            <a:r>
              <a:rPr lang="uk-UA" sz="1600" dirty="0"/>
              <a:t> та інші озера. Цінним їх мінерально-сировинним ресурсом є самосадна сіль, яку </a:t>
            </a:r>
            <a:r>
              <a:rPr lang="uk-UA" sz="1600" dirty="0" err="1"/>
              <a:t>інтенсивно</a:t>
            </a:r>
            <a:r>
              <a:rPr lang="uk-UA" sz="1600" dirty="0"/>
              <a:t> видобувають ще з княжих часів. Валки чумаків упродовж багатьох століть розвозили з Криму сіль по всій Україні. Після освоєння великих покладів кам'яної солі в Донбасі та інтенсифікації </a:t>
            </a:r>
            <a:r>
              <a:rPr lang="uk-UA" sz="1600" dirty="0" err="1"/>
              <a:t>солевиробництва</a:t>
            </a:r>
            <a:r>
              <a:rPr lang="uk-UA" sz="1600" dirty="0"/>
              <a:t> в Передкарпатті видобуток кримської самосадної солі різко скоротився.</a:t>
            </a:r>
            <a:br>
              <a:rPr lang="uk-UA" sz="1600" dirty="0"/>
            </a:br>
            <a:r>
              <a:rPr lang="uk-UA" sz="1600" dirty="0"/>
              <a:t>Найбільші запаси солі має </a:t>
            </a:r>
            <a:r>
              <a:rPr lang="uk-UA" sz="1600" dirty="0" err="1"/>
              <a:t>Айгульське</a:t>
            </a:r>
            <a:r>
              <a:rPr lang="uk-UA" sz="1600" dirty="0"/>
              <a:t> озеро (потужність шару солі — 10-15 м; солоність води влітку досягає 320‰). У степовому Криму солоні озера також є в районі </a:t>
            </a:r>
            <a:r>
              <a:rPr lang="uk-UA" sz="1600" dirty="0" err="1"/>
              <a:t>Каламітської</a:t>
            </a:r>
            <a:r>
              <a:rPr lang="uk-UA" sz="1600" dirty="0"/>
              <a:t> затоки, Керченського півострова. </a:t>
            </a:r>
            <a:r>
              <a:rPr lang="uk-UA" sz="1600" dirty="0" err="1"/>
              <a:t>Солоноводними</a:t>
            </a:r>
            <a:r>
              <a:rPr lang="uk-UA" sz="1600" dirty="0"/>
              <a:t> є також </a:t>
            </a:r>
            <a:r>
              <a:rPr lang="uk-UA" sz="1600" dirty="0" err="1">
                <a:hlinkClick r:id="rId9"/>
              </a:rPr>
              <a:t>Хаджибейський</a:t>
            </a:r>
            <a:r>
              <a:rPr lang="uk-UA" sz="1600" dirty="0">
                <a:hlinkClick r:id="rId9"/>
              </a:rPr>
              <a:t> і </a:t>
            </a:r>
            <a:r>
              <a:rPr lang="uk-UA" sz="1600" dirty="0" err="1">
                <a:hlinkClick r:id="rId9"/>
              </a:rPr>
              <a:t>Куяльницький</a:t>
            </a:r>
            <a:r>
              <a:rPr lang="uk-UA" sz="1600" dirty="0">
                <a:hlinkClick r:id="rId9"/>
              </a:rPr>
              <a:t> лимани</a:t>
            </a:r>
            <a:r>
              <a:rPr lang="uk-UA" sz="1600" dirty="0"/>
              <a:t> поблизу Одеси, </a:t>
            </a:r>
            <a:r>
              <a:rPr lang="uk-UA" sz="1600" dirty="0" err="1"/>
              <a:t>Тилігульський</a:t>
            </a:r>
            <a:r>
              <a:rPr lang="uk-UA" sz="1600" dirty="0"/>
              <a:t> — на прикордонні Одеської і Миколаївської областей та ін.</a:t>
            </a:r>
            <a:br>
              <a:rPr lang="uk-UA" sz="1600" dirty="0"/>
            </a:br>
            <a:r>
              <a:rPr lang="uk-UA" sz="1600" dirty="0"/>
              <a:t>Степ є основним районом проведення широкомасштабних робіт з меліорації земель, в тому числі заліснення Олешківських пісків. Тут нагромаджений досвід створення захисних соснових насаджень і виноградників на пісках</a:t>
            </a:r>
            <a:r>
              <a:rPr lang="uk-UA" sz="1600" dirty="0" smtClean="0"/>
              <a:t>.[1]</a:t>
            </a:r>
            <a:r>
              <a:rPr lang="uk-UA" sz="1600" dirty="0"/>
              <a:t/>
            </a:r>
            <a:br>
              <a:rPr lang="uk-UA" sz="1600" dirty="0"/>
            </a:br>
            <a:endParaRPr lang="uk-UA" sz="1600" dirty="0"/>
          </a:p>
        </p:txBody>
      </p:sp>
    </p:spTree>
    <p:extLst>
      <p:ext uri="{BB962C8B-B14F-4D97-AF65-F5344CB8AC3E}">
        <p14:creationId xmlns:p14="http://schemas.microsoft.com/office/powerpoint/2010/main" val="2150044487"/>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1"/>
            <a:ext cx="12192000" cy="6858002"/>
          </a:xfrm>
          <a:prstGeom prst="rect">
            <a:avLst/>
          </a:prstGeom>
        </p:spPr>
      </p:pic>
      <p:sp>
        <p:nvSpPr>
          <p:cNvPr id="2" name="Заголовок 1"/>
          <p:cNvSpPr>
            <a:spLocks noGrp="1"/>
          </p:cNvSpPr>
          <p:nvPr>
            <p:ph type="title"/>
          </p:nvPr>
        </p:nvSpPr>
        <p:spPr>
          <a:xfrm>
            <a:off x="0" y="1"/>
            <a:ext cx="12191999" cy="6858000"/>
          </a:xfrm>
        </p:spPr>
        <p:txBody>
          <a:bodyPr/>
          <a:lstStyle/>
          <a:p>
            <a:endParaRPr lang="uk-UA" dirty="0"/>
          </a:p>
        </p:txBody>
      </p:sp>
      <p:sp>
        <p:nvSpPr>
          <p:cNvPr id="5" name="5-конечная звезда 4"/>
          <p:cNvSpPr/>
          <p:nvPr/>
        </p:nvSpPr>
        <p:spPr>
          <a:xfrm>
            <a:off x="0" y="-798286"/>
            <a:ext cx="4064001" cy="2104571"/>
          </a:xfrm>
          <a:prstGeom prst="star5">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uk-UA" dirty="0" smtClean="0"/>
              <a:t>Дунай </a:t>
            </a:r>
            <a:endParaRPr lang="uk-UA" dirty="0"/>
          </a:p>
        </p:txBody>
      </p:sp>
      <p:sp>
        <p:nvSpPr>
          <p:cNvPr id="6" name="Пятно 1 5"/>
          <p:cNvSpPr/>
          <p:nvPr/>
        </p:nvSpPr>
        <p:spPr>
          <a:xfrm>
            <a:off x="8244114" y="4775200"/>
            <a:ext cx="4049486" cy="2540000"/>
          </a:xfrm>
          <a:prstGeom prst="irregularSeal1">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Рисунок 2 </a:t>
            </a:r>
            <a:endParaRPr lang="uk-UA" dirty="0"/>
          </a:p>
        </p:txBody>
      </p:sp>
    </p:spTree>
    <p:extLst>
      <p:ext uri="{BB962C8B-B14F-4D97-AF65-F5344CB8AC3E}">
        <p14:creationId xmlns:p14="http://schemas.microsoft.com/office/powerpoint/2010/main" val="1746087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1"/>
            <a:ext cx="12192000" cy="6858001"/>
          </a:xfrm>
          <a:prstGeom prst="rect">
            <a:avLst/>
          </a:prstGeom>
        </p:spPr>
      </p:pic>
      <p:sp>
        <p:nvSpPr>
          <p:cNvPr id="2" name="Заголовок 1"/>
          <p:cNvSpPr>
            <a:spLocks noGrp="1"/>
          </p:cNvSpPr>
          <p:nvPr>
            <p:ph type="title"/>
          </p:nvPr>
        </p:nvSpPr>
        <p:spPr>
          <a:xfrm>
            <a:off x="0" y="1"/>
            <a:ext cx="12191999" cy="6749142"/>
          </a:xfrm>
        </p:spPr>
        <p:txBody>
          <a:bodyPr/>
          <a:lstStyle/>
          <a:p>
            <a:endParaRPr lang="uk-UA" dirty="0"/>
          </a:p>
        </p:txBody>
      </p:sp>
      <p:sp>
        <p:nvSpPr>
          <p:cNvPr id="5" name="Улыбающееся лицо 4"/>
          <p:cNvSpPr/>
          <p:nvPr/>
        </p:nvSpPr>
        <p:spPr>
          <a:xfrm>
            <a:off x="246743" y="-384627"/>
            <a:ext cx="2467428" cy="2017485"/>
          </a:xfrm>
          <a:prstGeom prst="smileyFace">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uk-UA" dirty="0" smtClean="0"/>
          </a:p>
          <a:p>
            <a:pPr algn="ctr"/>
            <a:r>
              <a:rPr lang="uk-UA" dirty="0" smtClean="0"/>
              <a:t>Дніпро</a:t>
            </a:r>
            <a:endParaRPr lang="uk-UA" dirty="0"/>
          </a:p>
        </p:txBody>
      </p:sp>
      <p:sp>
        <p:nvSpPr>
          <p:cNvPr id="6" name="4-конечная звезда 5"/>
          <p:cNvSpPr/>
          <p:nvPr/>
        </p:nvSpPr>
        <p:spPr>
          <a:xfrm>
            <a:off x="101600" y="5036457"/>
            <a:ext cx="2612571" cy="1596572"/>
          </a:xfrm>
          <a:prstGeom prst="star4">
            <a:avLst>
              <a:gd name="adj" fmla="val 470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uk-UA" dirty="0" smtClean="0"/>
              <a:t>Рисунок 3</a:t>
            </a:r>
            <a:endParaRPr lang="uk-UA" dirty="0"/>
          </a:p>
        </p:txBody>
      </p:sp>
    </p:spTree>
    <p:extLst>
      <p:ext uri="{BB962C8B-B14F-4D97-AF65-F5344CB8AC3E}">
        <p14:creationId xmlns:p14="http://schemas.microsoft.com/office/powerpoint/2010/main" val="4140093914"/>
      </p:ext>
    </p:extLst>
  </p:cSld>
  <p:clrMapOvr>
    <a:masterClrMapping/>
  </p:clrMapOvr>
  <p:transition spd="slow">
    <p:randomBar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8949704" cy="4194412"/>
          </a:xfrm>
          <a:prstGeom prst="rect">
            <a:avLst/>
          </a:prstGeom>
        </p:spPr>
      </p:pic>
      <p:pic>
        <p:nvPicPr>
          <p:cNvPr id="5" name="Рисунок 4"/>
          <p:cNvPicPr>
            <a:picLocks noChangeAspect="1"/>
          </p:cNvPicPr>
          <p:nvPr/>
        </p:nvPicPr>
        <p:blipFill>
          <a:blip r:embed="rId2"/>
          <a:stretch>
            <a:fillRect/>
          </a:stretch>
        </p:blipFill>
        <p:spPr>
          <a:xfrm>
            <a:off x="0" y="0"/>
            <a:ext cx="8949704" cy="4194412"/>
          </a:xfrm>
          <a:prstGeom prst="rect">
            <a:avLst/>
          </a:prstGeom>
        </p:spPr>
      </p:pic>
      <p:pic>
        <p:nvPicPr>
          <p:cNvPr id="6" name="Рисунок 5"/>
          <p:cNvPicPr>
            <a:picLocks noChangeAspect="1"/>
          </p:cNvPicPr>
          <p:nvPr/>
        </p:nvPicPr>
        <p:blipFill>
          <a:blip r:embed="rId3"/>
          <a:stretch>
            <a:fillRect/>
          </a:stretch>
        </p:blipFill>
        <p:spPr>
          <a:xfrm>
            <a:off x="-1" y="-101600"/>
            <a:ext cx="12191999" cy="6959601"/>
          </a:xfrm>
          <a:prstGeom prst="rect">
            <a:avLst/>
          </a:prstGeom>
        </p:spPr>
      </p:pic>
      <p:sp>
        <p:nvSpPr>
          <p:cNvPr id="2" name="Заголовок 1"/>
          <p:cNvSpPr>
            <a:spLocks noGrp="1"/>
          </p:cNvSpPr>
          <p:nvPr>
            <p:ph type="title"/>
          </p:nvPr>
        </p:nvSpPr>
        <p:spPr>
          <a:xfrm>
            <a:off x="0" y="0"/>
            <a:ext cx="12191999" cy="6858000"/>
          </a:xfrm>
        </p:spPr>
        <p:txBody>
          <a:bodyPr/>
          <a:lstStyle/>
          <a:p>
            <a:endParaRPr lang="uk-UA" dirty="0"/>
          </a:p>
        </p:txBody>
      </p:sp>
      <p:sp>
        <p:nvSpPr>
          <p:cNvPr id="7" name="Сердце 6"/>
          <p:cNvSpPr/>
          <p:nvPr/>
        </p:nvSpPr>
        <p:spPr>
          <a:xfrm>
            <a:off x="7257142" y="0"/>
            <a:ext cx="4513943" cy="2177143"/>
          </a:xfrm>
          <a:prstGeom prst="hear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uk-UA" dirty="0" smtClean="0"/>
              <a:t>Сіверський Донець</a:t>
            </a:r>
            <a:endParaRPr lang="uk-UA" dirty="0"/>
          </a:p>
        </p:txBody>
      </p:sp>
      <p:sp>
        <p:nvSpPr>
          <p:cNvPr id="8" name="Стрелка вправо с вырезом 7"/>
          <p:cNvSpPr/>
          <p:nvPr/>
        </p:nvSpPr>
        <p:spPr>
          <a:xfrm>
            <a:off x="0" y="5718629"/>
            <a:ext cx="2656114" cy="1001485"/>
          </a:xfrm>
          <a:prstGeom prst="notched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Рисунок 4 </a:t>
            </a:r>
            <a:endParaRPr lang="uk-UA" dirty="0"/>
          </a:p>
        </p:txBody>
      </p:sp>
    </p:spTree>
    <p:extLst>
      <p:ext uri="{BB962C8B-B14F-4D97-AF65-F5344CB8AC3E}">
        <p14:creationId xmlns:p14="http://schemas.microsoft.com/office/powerpoint/2010/main" val="18587201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8949704" cy="4194412"/>
          </a:xfrm>
          <a:prstGeom prst="rect">
            <a:avLst/>
          </a:prstGeom>
        </p:spPr>
      </p:pic>
      <p:pic>
        <p:nvPicPr>
          <p:cNvPr id="7" name="Рисунок 6"/>
          <p:cNvPicPr>
            <a:picLocks noChangeAspect="1"/>
          </p:cNvPicPr>
          <p:nvPr/>
        </p:nvPicPr>
        <p:blipFill>
          <a:blip r:embed="rId3"/>
          <a:stretch>
            <a:fillRect/>
          </a:stretch>
        </p:blipFill>
        <p:spPr>
          <a:xfrm>
            <a:off x="-1" y="-1"/>
            <a:ext cx="12191999" cy="6858000"/>
          </a:xfrm>
          <a:prstGeom prst="rect">
            <a:avLst/>
          </a:prstGeom>
        </p:spPr>
      </p:pic>
      <p:sp>
        <p:nvSpPr>
          <p:cNvPr id="2" name="Заголовок 1"/>
          <p:cNvSpPr>
            <a:spLocks noGrp="1"/>
          </p:cNvSpPr>
          <p:nvPr>
            <p:ph type="title"/>
          </p:nvPr>
        </p:nvSpPr>
        <p:spPr>
          <a:xfrm>
            <a:off x="0" y="0"/>
            <a:ext cx="12191999" cy="6857999"/>
          </a:xfrm>
        </p:spPr>
        <p:txBody>
          <a:bodyPr/>
          <a:lstStyle/>
          <a:p>
            <a:endParaRPr lang="uk-UA" dirty="0"/>
          </a:p>
        </p:txBody>
      </p:sp>
      <p:sp>
        <p:nvSpPr>
          <p:cNvPr id="8" name="Улыбающееся лицо 7"/>
          <p:cNvSpPr/>
          <p:nvPr/>
        </p:nvSpPr>
        <p:spPr>
          <a:xfrm>
            <a:off x="-1" y="-1"/>
            <a:ext cx="2612571" cy="1959429"/>
          </a:xfrm>
          <a:prstGeom prst="smileyFac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endParaRPr lang="ru-RU" dirty="0">
              <a:hlinkClick r:id="rId4"/>
            </a:endParaRPr>
          </a:p>
          <a:p>
            <a:pPr algn="ctr"/>
            <a:r>
              <a:rPr lang="ru-RU" dirty="0" err="1" smtClean="0">
                <a:solidFill>
                  <a:schemeClr val="bg1"/>
                </a:solidFill>
              </a:rPr>
              <a:t>Киятське</a:t>
            </a:r>
            <a:r>
              <a:rPr lang="ru-RU" dirty="0" smtClean="0">
                <a:solidFill>
                  <a:schemeClr val="bg1"/>
                </a:solidFill>
              </a:rPr>
              <a:t> озеро</a:t>
            </a:r>
            <a:endParaRPr lang="ru-RU" dirty="0">
              <a:solidFill>
                <a:schemeClr val="bg1"/>
              </a:solidFill>
            </a:endParaRPr>
          </a:p>
        </p:txBody>
      </p:sp>
      <p:sp>
        <p:nvSpPr>
          <p:cNvPr id="9" name="Стрелка вправо с вырезом 8"/>
          <p:cNvSpPr/>
          <p:nvPr/>
        </p:nvSpPr>
        <p:spPr>
          <a:xfrm>
            <a:off x="8949704" y="4934857"/>
            <a:ext cx="2830286" cy="1727200"/>
          </a:xfrm>
          <a:prstGeom prst="notched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smtClean="0"/>
              <a:t>Рисунок 5 </a:t>
            </a:r>
            <a:endParaRPr lang="uk-UA" dirty="0"/>
          </a:p>
        </p:txBody>
      </p:sp>
    </p:spTree>
    <p:extLst>
      <p:ext uri="{BB962C8B-B14F-4D97-AF65-F5344CB8AC3E}">
        <p14:creationId xmlns:p14="http://schemas.microsoft.com/office/powerpoint/2010/main" val="3067123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0"/>
            <a:ext cx="12192000" cy="6857999"/>
          </a:xfrm>
          <a:prstGeom prst="rect">
            <a:avLst/>
          </a:prstGeom>
        </p:spPr>
      </p:pic>
      <p:sp>
        <p:nvSpPr>
          <p:cNvPr id="2" name="Заголовок 1"/>
          <p:cNvSpPr>
            <a:spLocks noGrp="1"/>
          </p:cNvSpPr>
          <p:nvPr>
            <p:ph type="title"/>
          </p:nvPr>
        </p:nvSpPr>
        <p:spPr>
          <a:xfrm>
            <a:off x="0" y="0"/>
            <a:ext cx="12191999" cy="6857999"/>
          </a:xfrm>
        </p:spPr>
        <p:txBody>
          <a:bodyPr/>
          <a:lstStyle/>
          <a:p>
            <a:endParaRPr lang="uk-UA" sz="2000" dirty="0"/>
          </a:p>
        </p:txBody>
      </p:sp>
      <p:sp>
        <p:nvSpPr>
          <p:cNvPr id="7" name="Солнце 6"/>
          <p:cNvSpPr/>
          <p:nvPr/>
        </p:nvSpPr>
        <p:spPr>
          <a:xfrm>
            <a:off x="-159657" y="0"/>
            <a:ext cx="3294743" cy="2278743"/>
          </a:xfrm>
          <a:prstGeom prst="su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uk-UA" dirty="0" err="1" smtClean="0"/>
              <a:t>Каяське</a:t>
            </a:r>
            <a:r>
              <a:rPr lang="uk-UA" dirty="0" smtClean="0"/>
              <a:t> озеро</a:t>
            </a:r>
            <a:endParaRPr lang="uk-UA" dirty="0"/>
          </a:p>
        </p:txBody>
      </p:sp>
      <p:sp>
        <p:nvSpPr>
          <p:cNvPr id="8" name="Выноска со стрелкой вверх 7"/>
          <p:cNvSpPr/>
          <p:nvPr/>
        </p:nvSpPr>
        <p:spPr>
          <a:xfrm>
            <a:off x="9840686" y="4920343"/>
            <a:ext cx="2075543" cy="1538514"/>
          </a:xfrm>
          <a:prstGeom prst="upArrowCallou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uk-UA" dirty="0" smtClean="0"/>
              <a:t>Рисунок 6 </a:t>
            </a:r>
            <a:endParaRPr lang="uk-UA" dirty="0"/>
          </a:p>
        </p:txBody>
      </p:sp>
    </p:spTree>
    <p:extLst>
      <p:ext uri="{BB962C8B-B14F-4D97-AF65-F5344CB8AC3E}">
        <p14:creationId xmlns:p14="http://schemas.microsoft.com/office/powerpoint/2010/main" val="12474606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Ион">
  <a:themeElements>
    <a:clrScheme name="Ион">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Ион">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Ион">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327</TotalTime>
  <Words>132</Words>
  <Application>Microsoft Office PowerPoint</Application>
  <PresentationFormat>Широкоэкранный</PresentationFormat>
  <Paragraphs>51</Paragraphs>
  <Slides>27</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27</vt:i4>
      </vt:variant>
    </vt:vector>
  </HeadingPairs>
  <TitlesOfParts>
    <vt:vector size="32" baseType="lpstr">
      <vt:lpstr>Arial</vt:lpstr>
      <vt:lpstr>Century Gothic</vt:lpstr>
      <vt:lpstr>Times New Roman</vt:lpstr>
      <vt:lpstr>Wingdings 3</vt:lpstr>
      <vt:lpstr>Ион</vt:lpstr>
      <vt:lpstr>Презентация PowerPoint</vt:lpstr>
      <vt:lpstr>Клімат степової зони помірно континентальний. Континентальність клімату зростає як у південному, так і східному напрямах. Сумарна сонячна радіація характеризується найвищими в Україні показниками, причому в прибережних районах Криму і західної частини Причорномор'я (між Дунаєм і Дністром) вона перевищує 5200 МДж/м кв. Для Степу властива й найвища багаторічна величина радіаційного балансу. Пересічна температура липня становить +20...+24°С, січня -2...-9°С. Вегетаційний період триває 210-245 днів. Зона піддається значному впливу (особливо у зимовий період) Сибірського антициклону. Циклони здебільшого надходять з півдня і південного заходу — на північ і північний схід. Пересічно за рік у Степу випадає 300-450 мм опадів, у північному Криму і прибережному Причорномор'ї — 300-350 мм, тобто кількість опадів зменшується з півночі на південь. Часто бувають посухи. Значної шкоди сільському господарству завдають суховії, пилові бурі, особливо навесні та в ранньолітні періоди вегетації. Загалом кліматичні та агрокліматичні ресурси зони сприятливі для ведення сільського господарства, особливо в разі зрошення посушливих земель. [1] </vt:lpstr>
      <vt:lpstr>Презентация PowerPoint</vt:lpstr>
      <vt:lpstr>Води степу України Степова зона належить до маловодних регіонів України. Рівень забезпеченості населення водою в 3-4 рази нижчий, ніж на Поліссі чи в Західному Лісостепу. На територіях Північного Присивашшя і Олешківських пісків річкова сітка взагалі не утворюється. В прилеглих до нього районах, у межиріччі нижніх течій Південного Бугу і Дністра, а також у північній і центральній частинах Криму річок теж мало. Річковий стік у степовій зоні найнижчий в Україні. Водозабезпеченість помітно зростає у підвищених північних частинах зони. Через степову зону протікає багато річок транзитом. Серед них — дві найбільші в Європі річки — Дунай і Дніпро, а також Дністер, Південний Буг, Сіверський Донець. Багато степових річок влітку повністю або частково пересихає. У степовій зоні є багато прісних і солоних озер. Солоність води озер, розміщених на півночі Криму, дуже висока і становить 212‰, причому влітку вона вища, ніж узимку. Тут розміщені Красне, Кияцьке, Кирлеуцьке, Старе, Айгульське та інші озера. Цінним їх мінерально-сировинним ресурсом є самосадна сіль, яку інтенсивно видобувають ще з княжих часів. Валки чумаків упродовж багатьох століть розвозили з Криму сіль по всій Україні. Після освоєння великих покладів кам'яної солі в Донбасі та інтенсифікації солевиробництва в Передкарпатті видобуток кримської самосадної солі різко скоротився. Найбільші запаси солі має Айгульське озеро (потужність шару солі — 10-15 м; солоність води влітку досягає 320‰). У степовому Криму солоні озера також є в районі Каламітської затоки, Керченського півострова. Солоноводними є також Хаджибейський і Куяльницький лимани поблизу Одеси, Тилігульський — на прикордонні Одеської і Миколаївської областей та ін. Степ є основним районом проведення широкомасштабних робіт з меліорації земель, в тому числі заліснення Олешківських пісків. Тут нагромаджений досвід створення захисних соснових насаджень і виноградників на пісках.[1]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Ґрунти степу Важливим природним ресурсом степової зони є її родючі ґрунти, насамперед чорноземи. Зона посідає перше місце в Україні за площею чорноземів. Саме північне поширення потужних чорноземів звичайних прийнято за межу, що розділяє лісостепову і степову зони. Значні площі займають дуже глибокі (понад 120 см), глибокі (80-120 см) і середньоглибокі (60-80 см) чорноземи. Вміст гумусу в них коливається від 3 до 6%. На такі високопродуктивні чорноземи тут припадає понад 90% усіх чорноземних ґрунтів. Чорноземи переважно формуються на лесах. Ґрунтам степової зони властиві значні територіальні відмінності. Якщо на крайній півночі поширені чорноземи типові, то в центральній частині — чорноземи звичайні, на півдні — чорноземи південні. У Присивашші і Північному Криму поширені каштанові ґрунти, у західній і передгірній частинах Криму — чорноземи південні та дернові ґрунти. [1]   </vt:lpstr>
      <vt:lpstr>Презентация PowerPoint</vt:lpstr>
      <vt:lpstr>Презентация PowerPoint</vt:lpstr>
      <vt:lpstr>Презентация PowerPoint</vt:lpstr>
      <vt:lpstr>Рослинність і тваринний світ степової зони Степова зона належить до районів пізнього сільськогосподарського освоєння. Ще на початку XIX ст. великі рівнинні площі тут були переважно цілинними. Серед рослинного покриву переважала типова степова трав'яна рослинність: на півночі були поширені більш вологі різно-травно-ковилово-типчакові степи (росли степові чагарники і дерева — терен, вишня та ін.), на півдні — сухі типчаково-ковилові (мал. 75), у Присивашші — полиново-злакові на каштанових ґрунтах. У східній і західній частинах Криму трапляються кам'янисті ґрунти і типовим є чагарниковий степ. У Степу водяться тварини, що пристосувалися жити на відкритих просторах в умовах досить посушливого клімату. До недавнього часу тут траплялись антилопа-сайгак, дикий кінь-тарпан, байбак, з птахів — стрепет. Нині з-поміж ссавців водяться ховрахи, хом'ячок сірий, сліпаки, тушканчик, степова полівка, лисиця, зрідка борсук, вовк, єнотовидний собака. З птахів трапляється дрохва, степовий журавель, жайворонки, просянки та ін. Серед плазунів відомі гадюка степова, вужі, полози, ящірки, ропуха зелена, жаби. Багато комах. Нині рівнинні простори степової зони розорані. Під ріллею знаходиться 65-80% усіх сільськогосподарських угідь Степу. Вирощують зернові (озима пшениця, ячмінь, кукурудза), технічні (соняшник), садові (яблуня, черешня, вишня та ін.), баштанні (кавуни, дині) культури. Типова степова рослинність збереглася на заповідних землях, схилах балок і в долинах річок. У степовій зоні значне поширення мають захисні лісосмуги, які трапляються повсюдно. Ліси (переважно дубові) ростуть у найбільш зволожених балках. [1]   </vt:lpstr>
      <vt:lpstr>Актуальним для Степу, особливо високоіндустріалізованих територій Донбасу і Придніпров'я, є раціональне використання природних ресурсів і охорона довкілля. У степовій зоні вже функціонує значна кількість природоохоронних об'єктів. Створення в Степу, особливо в його західній і північній частинах, природоохоронних територій різного рівня заповідності набуває важливого значення, адже практично вся територія цього регіону розорана, зайнята населеними пунктами, промисловими підприємствами, шляхами тощо. Природні біоценози тут практично відсутні (за винятком схилів ярів, байраків, окремих крутосхилих горбів тощо). За сукупністю природно-географічних умов, насамперед за кліматичними і ґрунтовими ознаками та особливостями рослинного покриву, степова зона України поділяється на дві підзони — Північний Степ і Південний Степ. [1]</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Список використаної літератури 1. https://geoknigi.com/book_view.php?id=815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Solodkyi Serhii</dc:creator>
  <cp:lastModifiedBy>1</cp:lastModifiedBy>
  <cp:revision>27</cp:revision>
  <dcterms:created xsi:type="dcterms:W3CDTF">2021-03-07T17:04:27Z</dcterms:created>
  <dcterms:modified xsi:type="dcterms:W3CDTF">2023-12-31T10:05:50Z</dcterms:modified>
</cp:coreProperties>
</file>

<file path=docProps/thumbnail.jpeg>
</file>